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0"/>
  </p:handoutMasterIdLst>
  <p:sldIdLst>
    <p:sldId id="256" r:id="rId2"/>
    <p:sldId id="275" r:id="rId3"/>
    <p:sldId id="274" r:id="rId4"/>
    <p:sldId id="257" r:id="rId5"/>
    <p:sldId id="269" r:id="rId6"/>
    <p:sldId id="268" r:id="rId7"/>
    <p:sldId id="267" r:id="rId8"/>
    <p:sldId id="258" r:id="rId9"/>
    <p:sldId id="259" r:id="rId10"/>
    <p:sldId id="262" r:id="rId11"/>
    <p:sldId id="263" r:id="rId12"/>
    <p:sldId id="264" r:id="rId13"/>
    <p:sldId id="265" r:id="rId14"/>
    <p:sldId id="266" r:id="rId15"/>
    <p:sldId id="260" r:id="rId16"/>
    <p:sldId id="270" r:id="rId17"/>
    <p:sldId id="271" r:id="rId18"/>
    <p:sldId id="272" r:id="rId19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42319-5D52-4BC5-9937-07CBFA515AB2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CC01E-934E-46DE-A7B1-77430F38B8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356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ouzousha.iinaa.net/www/SignalProcessin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ディジタル信号演算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白　井　　　豊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2542" y="914401"/>
            <a:ext cx="7241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本スライドは以下の</a:t>
            </a:r>
            <a:r>
              <a:rPr lang="en-US" altLang="ja-JP" sz="2400" dirty="0" smtClean="0"/>
              <a:t>Web</a:t>
            </a:r>
            <a:r>
              <a:rPr lang="ja-JP" altLang="en-US" sz="2400" dirty="0" smtClean="0"/>
              <a:t>でダウンロードできます。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　</a:t>
            </a:r>
            <a:r>
              <a:rPr lang="en-US" altLang="ja-JP" sz="2400" dirty="0" smtClean="0">
                <a:hlinkClick r:id="rId2"/>
              </a:rPr>
              <a:t>http</a:t>
            </a:r>
            <a:r>
              <a:rPr lang="en-US" altLang="ja-JP" sz="2400" dirty="0">
                <a:hlinkClick r:id="rId2"/>
              </a:rPr>
              <a:t>://souzousha.iinaa.net/www/SignalProcessing</a:t>
            </a:r>
            <a:r>
              <a:rPr lang="en-US" altLang="ja-JP" sz="2400" dirty="0" smtClean="0">
                <a:hlinkClick r:id="rId2"/>
              </a:rPr>
              <a:t>/</a:t>
            </a:r>
            <a:endParaRPr lang="en-US" altLang="ja-JP" sz="2400" dirty="0" smtClean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3061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dirty="0" smtClean="0"/>
              <a:t>１．４　表現の違い</a:t>
            </a:r>
            <a:r>
              <a:rPr lang="ja-JP" altLang="en-US" sz="4400" dirty="0"/>
              <a:t/>
            </a:r>
            <a:br>
              <a:rPr lang="ja-JP" altLang="en-US" sz="4400" dirty="0"/>
            </a:br>
            <a:r>
              <a:rPr lang="ja-JP" altLang="en-US" sz="3600" dirty="0" smtClean="0"/>
              <a:t>（１）波形</a:t>
            </a:r>
            <a:r>
              <a:rPr lang="ja-JP" altLang="en-US" sz="3600" dirty="0"/>
              <a:t>の意味の違い</a:t>
            </a:r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944483"/>
            <a:ext cx="7847933" cy="3425825"/>
          </a:xfrm>
        </p:spPr>
        <p:txBody>
          <a:bodyPr>
            <a:noAutofit/>
          </a:bodyPr>
          <a:lstStyle/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b="1" dirty="0"/>
              <a:t>アナログデータ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b="1" dirty="0"/>
              <a:t>■波形そのものが意味を持つ。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ja-JP" altLang="en-US" b="1" dirty="0"/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b="1" dirty="0"/>
              <a:t>ディジタルデータ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b="1" dirty="0"/>
              <a:t>■電圧／電流の高さでビットのオン／オフを表す。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b="1" dirty="0"/>
              <a:t>■ビットのオン／オフの組合せが意味を持つ。</a:t>
            </a:r>
          </a:p>
        </p:txBody>
      </p:sp>
    </p:spTree>
    <p:extLst>
      <p:ext uri="{BB962C8B-B14F-4D97-AF65-F5344CB8AC3E}">
        <p14:creationId xmlns:p14="http://schemas.microsoft.com/office/powerpoint/2010/main" val="802521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1098551" y="4469785"/>
            <a:ext cx="7691488" cy="15017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933450" y="1401763"/>
            <a:ext cx="7856589" cy="150366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200" dirty="0" smtClean="0"/>
              <a:t>（２）アナログデータ</a:t>
            </a:r>
            <a:r>
              <a:rPr lang="ja-JP" altLang="en-US" sz="3200" dirty="0"/>
              <a:t>の通信上の品質確保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2363" y="1682750"/>
            <a:ext cx="7815160" cy="1365250"/>
          </a:xfrm>
        </p:spPr>
        <p:txBody>
          <a:bodyPr>
            <a:normAutofit lnSpcReduction="10000"/>
          </a:bodyPr>
          <a:lstStyle/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z="2000" b="1" dirty="0"/>
              <a:t>波形そのものが意味を持つ　⇒　</a:t>
            </a:r>
            <a:r>
              <a:rPr lang="ja-JP" altLang="en-US" sz="2000" b="1" dirty="0">
                <a:solidFill>
                  <a:srgbClr val="FF0000"/>
                </a:solidFill>
              </a:rPr>
              <a:t>なるべく元の波形を維持する</a:t>
            </a:r>
            <a:r>
              <a:rPr lang="ja-JP" altLang="en-US" sz="2000" b="1" dirty="0"/>
              <a:t>。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ja-JP" altLang="en-US" sz="2000" b="1" dirty="0"/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z="2000" b="1" dirty="0"/>
              <a:t>■波形が劣化することで，音質や画質が悪くなる。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en-US" altLang="ja-JP" sz="2000" b="1" dirty="0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1098551" y="3031331"/>
            <a:ext cx="7412037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原因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■雑音の混入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■周波数による減衰率の違い</a:t>
            </a: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1122363" y="4596786"/>
            <a:ext cx="781516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対策（品質を確保するために様々な技術が必要）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■雑音除去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■高周波成分を増幅して送信　⇒　受信側で調整（プリエンファシス）</a:t>
            </a:r>
          </a:p>
        </p:txBody>
      </p:sp>
      <p:sp>
        <p:nvSpPr>
          <p:cNvPr id="160775" name="AutoShape 7"/>
          <p:cNvSpPr>
            <a:spLocks noChangeArrowheads="1"/>
          </p:cNvSpPr>
          <p:nvPr/>
        </p:nvSpPr>
        <p:spPr bwMode="auto">
          <a:xfrm>
            <a:off x="5687808" y="3154363"/>
            <a:ext cx="339725" cy="925513"/>
          </a:xfrm>
          <a:prstGeom prst="downArrow">
            <a:avLst>
              <a:gd name="adj1" fmla="val 50000"/>
              <a:gd name="adj2" fmla="val 6810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5644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26"/>
          <p:cNvSpPr>
            <a:spLocks noChangeArrowheads="1"/>
          </p:cNvSpPr>
          <p:nvPr/>
        </p:nvSpPr>
        <p:spPr bwMode="auto">
          <a:xfrm>
            <a:off x="914400" y="3733800"/>
            <a:ext cx="7605713" cy="1997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795" name="Rectangle 1027"/>
          <p:cNvSpPr>
            <a:spLocks noChangeArrowheads="1"/>
          </p:cNvSpPr>
          <p:nvPr/>
        </p:nvSpPr>
        <p:spPr bwMode="auto">
          <a:xfrm>
            <a:off x="933450" y="1401763"/>
            <a:ext cx="7605713" cy="6794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79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200" dirty="0" smtClean="0"/>
              <a:t>（３）ディジタルデータ</a:t>
            </a:r>
            <a:r>
              <a:rPr lang="ja-JP" altLang="en-US" sz="3200" dirty="0"/>
              <a:t>の通信上の品質確保</a:t>
            </a:r>
          </a:p>
        </p:txBody>
      </p:sp>
      <p:sp>
        <p:nvSpPr>
          <p:cNvPr id="16179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212850" y="1512888"/>
            <a:ext cx="5076825" cy="504825"/>
          </a:xfrm>
        </p:spPr>
        <p:txBody>
          <a:bodyPr/>
          <a:lstStyle/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z="2000" b="1" dirty="0"/>
              <a:t>電圧の高低がビットのオン／オフを表す。</a:t>
            </a:r>
          </a:p>
        </p:txBody>
      </p:sp>
      <p:sp>
        <p:nvSpPr>
          <p:cNvPr id="161799" name="Rectangle 1031"/>
          <p:cNvSpPr>
            <a:spLocks noChangeArrowheads="1"/>
          </p:cNvSpPr>
          <p:nvPr/>
        </p:nvSpPr>
        <p:spPr bwMode="auto">
          <a:xfrm>
            <a:off x="944563" y="2782888"/>
            <a:ext cx="7412037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多少，波形がくずれても，電圧の高さだけに着目することで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元のパルス波形に戻すのは簡単</a:t>
            </a:r>
          </a:p>
        </p:txBody>
      </p:sp>
      <p:sp>
        <p:nvSpPr>
          <p:cNvPr id="161800" name="AutoShape 1032"/>
          <p:cNvSpPr>
            <a:spLocks noChangeArrowheads="1"/>
          </p:cNvSpPr>
          <p:nvPr/>
        </p:nvSpPr>
        <p:spPr bwMode="auto">
          <a:xfrm>
            <a:off x="5356225" y="2209800"/>
            <a:ext cx="339725" cy="547688"/>
          </a:xfrm>
          <a:prstGeom prst="downArrow">
            <a:avLst>
              <a:gd name="adj1" fmla="val 50000"/>
              <a:gd name="adj2" fmla="val 403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 dirty="0"/>
          </a:p>
        </p:txBody>
      </p:sp>
      <p:sp>
        <p:nvSpPr>
          <p:cNvPr id="161812" name="Line 1044"/>
          <p:cNvSpPr>
            <a:spLocks noChangeShapeType="1"/>
          </p:cNvSpPr>
          <p:nvPr/>
        </p:nvSpPr>
        <p:spPr bwMode="auto">
          <a:xfrm>
            <a:off x="3581400" y="4724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13" name="Freeform 1045"/>
          <p:cNvSpPr>
            <a:spLocks/>
          </p:cNvSpPr>
          <p:nvPr/>
        </p:nvSpPr>
        <p:spPr bwMode="auto">
          <a:xfrm>
            <a:off x="3657600" y="4724400"/>
            <a:ext cx="1447800" cy="685800"/>
          </a:xfrm>
          <a:custGeom>
            <a:avLst/>
            <a:gdLst>
              <a:gd name="T0" fmla="*/ 0 w 912"/>
              <a:gd name="T1" fmla="*/ 384 h 384"/>
              <a:gd name="T2" fmla="*/ 288 w 912"/>
              <a:gd name="T3" fmla="*/ 384 h 384"/>
              <a:gd name="T4" fmla="*/ 288 w 912"/>
              <a:gd name="T5" fmla="*/ 0 h 384"/>
              <a:gd name="T6" fmla="*/ 672 w 912"/>
              <a:gd name="T7" fmla="*/ 0 h 384"/>
              <a:gd name="T8" fmla="*/ 672 w 912"/>
              <a:gd name="T9" fmla="*/ 384 h 384"/>
              <a:gd name="T10" fmla="*/ 912 w 912"/>
              <a:gd name="T11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2" h="384">
                <a:moveTo>
                  <a:pt x="0" y="384"/>
                </a:moveTo>
                <a:lnTo>
                  <a:pt x="288" y="384"/>
                </a:lnTo>
                <a:lnTo>
                  <a:pt x="288" y="0"/>
                </a:lnTo>
                <a:lnTo>
                  <a:pt x="672" y="0"/>
                </a:lnTo>
                <a:lnTo>
                  <a:pt x="672" y="384"/>
                </a:lnTo>
                <a:lnTo>
                  <a:pt x="912" y="384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02" name="Line 1034"/>
          <p:cNvSpPr>
            <a:spLocks noChangeShapeType="1"/>
          </p:cNvSpPr>
          <p:nvPr/>
        </p:nvSpPr>
        <p:spPr bwMode="auto">
          <a:xfrm>
            <a:off x="1157288" y="5410200"/>
            <a:ext cx="1433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06" name="Freeform 1038"/>
          <p:cNvSpPr>
            <a:spLocks/>
          </p:cNvSpPr>
          <p:nvPr/>
        </p:nvSpPr>
        <p:spPr bwMode="auto">
          <a:xfrm>
            <a:off x="1143000" y="4313238"/>
            <a:ext cx="1447800" cy="1096962"/>
          </a:xfrm>
          <a:custGeom>
            <a:avLst/>
            <a:gdLst>
              <a:gd name="T0" fmla="*/ 0 w 912"/>
              <a:gd name="T1" fmla="*/ 384 h 384"/>
              <a:gd name="T2" fmla="*/ 288 w 912"/>
              <a:gd name="T3" fmla="*/ 384 h 384"/>
              <a:gd name="T4" fmla="*/ 288 w 912"/>
              <a:gd name="T5" fmla="*/ 0 h 384"/>
              <a:gd name="T6" fmla="*/ 672 w 912"/>
              <a:gd name="T7" fmla="*/ 0 h 384"/>
              <a:gd name="T8" fmla="*/ 672 w 912"/>
              <a:gd name="T9" fmla="*/ 384 h 384"/>
              <a:gd name="T10" fmla="*/ 912 w 912"/>
              <a:gd name="T11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2" h="384">
                <a:moveTo>
                  <a:pt x="0" y="384"/>
                </a:moveTo>
                <a:lnTo>
                  <a:pt x="288" y="384"/>
                </a:lnTo>
                <a:lnTo>
                  <a:pt x="288" y="0"/>
                </a:lnTo>
                <a:lnTo>
                  <a:pt x="672" y="0"/>
                </a:lnTo>
                <a:lnTo>
                  <a:pt x="672" y="384"/>
                </a:lnTo>
                <a:lnTo>
                  <a:pt x="912" y="38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07" name="Line 1039"/>
          <p:cNvSpPr>
            <a:spLocks noChangeShapeType="1"/>
          </p:cNvSpPr>
          <p:nvPr/>
        </p:nvSpPr>
        <p:spPr bwMode="auto">
          <a:xfrm>
            <a:off x="6477000" y="544036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08" name="Freeform 1040"/>
          <p:cNvSpPr>
            <a:spLocks/>
          </p:cNvSpPr>
          <p:nvPr/>
        </p:nvSpPr>
        <p:spPr bwMode="auto">
          <a:xfrm>
            <a:off x="6477000" y="4343400"/>
            <a:ext cx="1447800" cy="1096963"/>
          </a:xfrm>
          <a:custGeom>
            <a:avLst/>
            <a:gdLst>
              <a:gd name="T0" fmla="*/ 0 w 912"/>
              <a:gd name="T1" fmla="*/ 384 h 384"/>
              <a:gd name="T2" fmla="*/ 288 w 912"/>
              <a:gd name="T3" fmla="*/ 384 h 384"/>
              <a:gd name="T4" fmla="*/ 288 w 912"/>
              <a:gd name="T5" fmla="*/ 0 h 384"/>
              <a:gd name="T6" fmla="*/ 672 w 912"/>
              <a:gd name="T7" fmla="*/ 0 h 384"/>
              <a:gd name="T8" fmla="*/ 672 w 912"/>
              <a:gd name="T9" fmla="*/ 384 h 384"/>
              <a:gd name="T10" fmla="*/ 912 w 912"/>
              <a:gd name="T11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2" h="384">
                <a:moveTo>
                  <a:pt x="0" y="384"/>
                </a:moveTo>
                <a:lnTo>
                  <a:pt x="288" y="384"/>
                </a:lnTo>
                <a:lnTo>
                  <a:pt x="288" y="0"/>
                </a:lnTo>
                <a:lnTo>
                  <a:pt x="672" y="0"/>
                </a:lnTo>
                <a:lnTo>
                  <a:pt x="672" y="384"/>
                </a:lnTo>
                <a:lnTo>
                  <a:pt x="912" y="38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11" name="Freeform 1043"/>
          <p:cNvSpPr>
            <a:spLocks/>
          </p:cNvSpPr>
          <p:nvPr/>
        </p:nvSpPr>
        <p:spPr bwMode="auto">
          <a:xfrm>
            <a:off x="3470275" y="4313238"/>
            <a:ext cx="1939925" cy="1168400"/>
          </a:xfrm>
          <a:custGeom>
            <a:avLst/>
            <a:gdLst>
              <a:gd name="T0" fmla="*/ 0 w 1222"/>
              <a:gd name="T1" fmla="*/ 685 h 736"/>
              <a:gd name="T2" fmla="*/ 148 w 1222"/>
              <a:gd name="T3" fmla="*/ 735 h 736"/>
              <a:gd name="T4" fmla="*/ 239 w 1222"/>
              <a:gd name="T5" fmla="*/ 685 h 736"/>
              <a:gd name="T6" fmla="*/ 345 w 1222"/>
              <a:gd name="T7" fmla="*/ 431 h 736"/>
              <a:gd name="T8" fmla="*/ 436 w 1222"/>
              <a:gd name="T9" fmla="*/ 155 h 736"/>
              <a:gd name="T10" fmla="*/ 600 w 1222"/>
              <a:gd name="T11" fmla="*/ 0 h 736"/>
              <a:gd name="T12" fmla="*/ 742 w 1222"/>
              <a:gd name="T13" fmla="*/ 159 h 736"/>
              <a:gd name="T14" fmla="*/ 904 w 1222"/>
              <a:gd name="T15" fmla="*/ 576 h 736"/>
              <a:gd name="T16" fmla="*/ 1036 w 1222"/>
              <a:gd name="T17" fmla="*/ 691 h 736"/>
              <a:gd name="T18" fmla="*/ 1222 w 1222"/>
              <a:gd name="T19" fmla="*/ 680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22" h="736">
                <a:moveTo>
                  <a:pt x="0" y="685"/>
                </a:moveTo>
                <a:cubicBezTo>
                  <a:pt x="25" y="693"/>
                  <a:pt x="108" y="735"/>
                  <a:pt x="148" y="735"/>
                </a:cubicBezTo>
                <a:cubicBezTo>
                  <a:pt x="188" y="735"/>
                  <a:pt x="206" y="736"/>
                  <a:pt x="239" y="685"/>
                </a:cubicBezTo>
                <a:cubicBezTo>
                  <a:pt x="337" y="480"/>
                  <a:pt x="288" y="611"/>
                  <a:pt x="345" y="431"/>
                </a:cubicBezTo>
                <a:cubicBezTo>
                  <a:pt x="402" y="251"/>
                  <a:pt x="379" y="300"/>
                  <a:pt x="436" y="155"/>
                </a:cubicBezTo>
                <a:cubicBezTo>
                  <a:pt x="493" y="11"/>
                  <a:pt x="544" y="0"/>
                  <a:pt x="600" y="0"/>
                </a:cubicBezTo>
                <a:cubicBezTo>
                  <a:pt x="656" y="0"/>
                  <a:pt x="697" y="60"/>
                  <a:pt x="742" y="159"/>
                </a:cubicBezTo>
                <a:cubicBezTo>
                  <a:pt x="806" y="234"/>
                  <a:pt x="880" y="488"/>
                  <a:pt x="904" y="576"/>
                </a:cubicBezTo>
                <a:cubicBezTo>
                  <a:pt x="928" y="663"/>
                  <a:pt x="964" y="680"/>
                  <a:pt x="1036" y="691"/>
                </a:cubicBezTo>
                <a:lnTo>
                  <a:pt x="1222" y="68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14" name="Line 1046"/>
          <p:cNvSpPr>
            <a:spLocks noChangeShapeType="1"/>
          </p:cNvSpPr>
          <p:nvPr/>
        </p:nvSpPr>
        <p:spPr bwMode="auto">
          <a:xfrm flipV="1">
            <a:off x="39624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16" name="Rectangle 1048"/>
          <p:cNvSpPr>
            <a:spLocks noChangeArrowheads="1"/>
          </p:cNvSpPr>
          <p:nvPr/>
        </p:nvSpPr>
        <p:spPr bwMode="auto">
          <a:xfrm>
            <a:off x="3429000" y="44196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1400" b="1" dirty="0"/>
              <a:t>オン</a:t>
            </a:r>
          </a:p>
        </p:txBody>
      </p:sp>
      <p:sp>
        <p:nvSpPr>
          <p:cNvPr id="161817" name="Line 1049"/>
          <p:cNvSpPr>
            <a:spLocks noChangeShapeType="1"/>
          </p:cNvSpPr>
          <p:nvPr/>
        </p:nvSpPr>
        <p:spPr bwMode="auto">
          <a:xfrm>
            <a:off x="39624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18" name="Rectangle 1050"/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1400" b="1" dirty="0"/>
              <a:t>オフ</a:t>
            </a:r>
          </a:p>
        </p:txBody>
      </p:sp>
      <p:sp>
        <p:nvSpPr>
          <p:cNvPr id="161819" name="Rectangle 1051"/>
          <p:cNvSpPr>
            <a:spLocks noChangeArrowheads="1"/>
          </p:cNvSpPr>
          <p:nvPr/>
        </p:nvSpPr>
        <p:spPr bwMode="auto">
          <a:xfrm>
            <a:off x="2667000" y="46482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1400" b="1" dirty="0"/>
              <a:t>劣化</a:t>
            </a:r>
          </a:p>
        </p:txBody>
      </p:sp>
      <p:sp>
        <p:nvSpPr>
          <p:cNvPr id="161820" name="AutoShape 1052"/>
          <p:cNvSpPr>
            <a:spLocks noChangeArrowheads="1"/>
          </p:cNvSpPr>
          <p:nvPr/>
        </p:nvSpPr>
        <p:spPr bwMode="auto">
          <a:xfrm>
            <a:off x="2743200" y="49530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1821" name="Rectangle 1053"/>
          <p:cNvSpPr>
            <a:spLocks noChangeArrowheads="1"/>
          </p:cNvSpPr>
          <p:nvPr/>
        </p:nvSpPr>
        <p:spPr bwMode="auto">
          <a:xfrm>
            <a:off x="5791200" y="45720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1400" b="1" dirty="0"/>
              <a:t>整波</a:t>
            </a:r>
          </a:p>
        </p:txBody>
      </p:sp>
      <p:sp>
        <p:nvSpPr>
          <p:cNvPr id="161822" name="AutoShape 1054"/>
          <p:cNvSpPr>
            <a:spLocks noChangeArrowheads="1"/>
          </p:cNvSpPr>
          <p:nvPr/>
        </p:nvSpPr>
        <p:spPr bwMode="auto">
          <a:xfrm>
            <a:off x="5867400" y="48768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4697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39" name="AutoShape 1047"/>
          <p:cNvSpPr>
            <a:spLocks noChangeArrowheads="1"/>
          </p:cNvSpPr>
          <p:nvPr/>
        </p:nvSpPr>
        <p:spPr bwMode="auto">
          <a:xfrm>
            <a:off x="4343400" y="2209800"/>
            <a:ext cx="304800" cy="990600"/>
          </a:xfrm>
          <a:prstGeom prst="downArrow">
            <a:avLst>
              <a:gd name="adj1" fmla="val 50000"/>
              <a:gd name="adj2" fmla="val 8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 dirty="0"/>
          </a:p>
        </p:txBody>
      </p:sp>
      <p:sp>
        <p:nvSpPr>
          <p:cNvPr id="162843" name="Rectangle 1051"/>
          <p:cNvSpPr>
            <a:spLocks noChangeArrowheads="1"/>
          </p:cNvSpPr>
          <p:nvPr/>
        </p:nvSpPr>
        <p:spPr bwMode="auto">
          <a:xfrm>
            <a:off x="3657600" y="2438400"/>
            <a:ext cx="1447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2818" name="Rectangle 1026"/>
          <p:cNvSpPr>
            <a:spLocks noChangeArrowheads="1"/>
          </p:cNvSpPr>
          <p:nvPr/>
        </p:nvSpPr>
        <p:spPr bwMode="auto">
          <a:xfrm>
            <a:off x="914400" y="3276600"/>
            <a:ext cx="7605713" cy="1600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2819" name="Rectangle 1027"/>
          <p:cNvSpPr>
            <a:spLocks noChangeArrowheads="1"/>
          </p:cNvSpPr>
          <p:nvPr/>
        </p:nvSpPr>
        <p:spPr bwMode="auto">
          <a:xfrm>
            <a:off x="933450" y="1401763"/>
            <a:ext cx="7605713" cy="6794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282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/>
          <a:lstStyle/>
          <a:p>
            <a:pPr algn="r"/>
            <a:r>
              <a:rPr lang="ja-JP" altLang="en-US" sz="3200" dirty="0" smtClean="0"/>
              <a:t>（４）通信</a:t>
            </a:r>
            <a:r>
              <a:rPr lang="ja-JP" altLang="en-US" sz="3200" dirty="0"/>
              <a:t>回線上は単なるビット列</a:t>
            </a:r>
          </a:p>
        </p:txBody>
      </p:sp>
      <p:sp>
        <p:nvSpPr>
          <p:cNvPr id="16282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066800" y="1512888"/>
            <a:ext cx="7162800" cy="504825"/>
          </a:xfrm>
        </p:spPr>
        <p:txBody>
          <a:bodyPr/>
          <a:lstStyle/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z="2000" b="1" dirty="0"/>
              <a:t>ディジタルデータはいわゆる抽象的なデータ表現</a:t>
            </a:r>
          </a:p>
        </p:txBody>
      </p:sp>
      <p:sp>
        <p:nvSpPr>
          <p:cNvPr id="162840" name="Rectangle 1048"/>
          <p:cNvSpPr>
            <a:spLocks noChangeArrowheads="1"/>
          </p:cNvSpPr>
          <p:nvPr/>
        </p:nvSpPr>
        <p:spPr bwMode="auto">
          <a:xfrm>
            <a:off x="1143000" y="3429000"/>
            <a:ext cx="6324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ja-JP" sz="2000" b="1" dirty="0"/>
              <a:t>■</a:t>
            </a:r>
            <a:r>
              <a:rPr lang="ja-JP" altLang="en-US" sz="2000" b="1" dirty="0"/>
              <a:t>数値データ（音声波形など）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■コード表現（文字列，通信符号など）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■画像の画素（画像，動画など）</a:t>
            </a:r>
          </a:p>
        </p:txBody>
      </p:sp>
      <p:sp>
        <p:nvSpPr>
          <p:cNvPr id="162841" name="Rectangle 1049"/>
          <p:cNvSpPr>
            <a:spLocks noChangeArrowheads="1"/>
          </p:cNvSpPr>
          <p:nvPr/>
        </p:nvSpPr>
        <p:spPr bwMode="auto">
          <a:xfrm>
            <a:off x="1524000" y="55626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メディアの融合（テキスト，音声，画像，動画）</a:t>
            </a:r>
          </a:p>
        </p:txBody>
      </p:sp>
      <p:sp>
        <p:nvSpPr>
          <p:cNvPr id="162842" name="AutoShape 1050"/>
          <p:cNvSpPr>
            <a:spLocks noChangeArrowheads="1"/>
          </p:cNvSpPr>
          <p:nvPr/>
        </p:nvSpPr>
        <p:spPr bwMode="auto">
          <a:xfrm>
            <a:off x="4267200" y="49530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 dirty="0"/>
          </a:p>
        </p:txBody>
      </p:sp>
      <p:sp>
        <p:nvSpPr>
          <p:cNvPr id="162822" name="Rectangle 1030"/>
          <p:cNvSpPr>
            <a:spLocks noChangeArrowheads="1"/>
          </p:cNvSpPr>
          <p:nvPr/>
        </p:nvSpPr>
        <p:spPr bwMode="auto">
          <a:xfrm>
            <a:off x="3763963" y="2438400"/>
            <a:ext cx="1417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ja-JP" altLang="en-US" sz="2000" b="1" dirty="0"/>
              <a:t>解釈自由</a:t>
            </a:r>
          </a:p>
        </p:txBody>
      </p:sp>
    </p:spTree>
    <p:extLst>
      <p:ext uri="{BB962C8B-B14F-4D97-AF65-F5344CB8AC3E}">
        <p14:creationId xmlns:p14="http://schemas.microsoft.com/office/powerpoint/2010/main" val="29016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39" name="AutoShape 1047"/>
          <p:cNvSpPr>
            <a:spLocks noChangeArrowheads="1"/>
          </p:cNvSpPr>
          <p:nvPr/>
        </p:nvSpPr>
        <p:spPr bwMode="auto">
          <a:xfrm>
            <a:off x="4361328" y="2209800"/>
            <a:ext cx="286871" cy="618285"/>
          </a:xfrm>
          <a:prstGeom prst="upDownArrow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 dirty="0"/>
          </a:p>
        </p:txBody>
      </p:sp>
      <p:sp>
        <p:nvSpPr>
          <p:cNvPr id="162818" name="Rectangle 1026"/>
          <p:cNvSpPr>
            <a:spLocks noChangeArrowheads="1"/>
          </p:cNvSpPr>
          <p:nvPr/>
        </p:nvSpPr>
        <p:spPr bwMode="auto">
          <a:xfrm>
            <a:off x="933449" y="2859461"/>
            <a:ext cx="7605713" cy="1271587"/>
          </a:xfrm>
          <a:prstGeom prst="rect">
            <a:avLst/>
          </a:prstGeom>
          <a:solidFill>
            <a:srgbClr val="FFCC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2819" name="Rectangle 1027"/>
          <p:cNvSpPr>
            <a:spLocks noChangeArrowheads="1"/>
          </p:cNvSpPr>
          <p:nvPr/>
        </p:nvSpPr>
        <p:spPr bwMode="auto">
          <a:xfrm>
            <a:off x="933450" y="1401763"/>
            <a:ext cx="7605713" cy="6794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6282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/>
          <a:lstStyle/>
          <a:p>
            <a:pPr algn="r"/>
            <a:r>
              <a:rPr lang="en-US" altLang="ja-JP" sz="3200" dirty="0" smtClean="0"/>
              <a:t>【</a:t>
            </a:r>
            <a:r>
              <a:rPr lang="ja-JP" altLang="en-US" sz="3200" dirty="0" smtClean="0"/>
              <a:t>注意</a:t>
            </a:r>
            <a:r>
              <a:rPr lang="en-US" altLang="ja-JP" sz="3200" dirty="0" smtClean="0"/>
              <a:t>】</a:t>
            </a:r>
            <a:endParaRPr lang="ja-JP" altLang="en-US" sz="3200" dirty="0"/>
          </a:p>
        </p:txBody>
      </p:sp>
      <p:sp>
        <p:nvSpPr>
          <p:cNvPr id="16282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066800" y="1512888"/>
            <a:ext cx="7162800" cy="504825"/>
          </a:xfrm>
        </p:spPr>
        <p:txBody>
          <a:bodyPr>
            <a:noAutofit/>
          </a:bodyPr>
          <a:lstStyle/>
          <a:p>
            <a:pPr algn="ctr"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z="2800" b="1" dirty="0" smtClean="0"/>
              <a:t>ディジタルデータの優位性</a:t>
            </a:r>
            <a:endParaRPr lang="ja-JP" altLang="en-US" sz="2800" b="1" dirty="0"/>
          </a:p>
        </p:txBody>
      </p:sp>
      <p:sp>
        <p:nvSpPr>
          <p:cNvPr id="162840" name="Rectangle 1048"/>
          <p:cNvSpPr>
            <a:spLocks noChangeArrowheads="1"/>
          </p:cNvSpPr>
          <p:nvPr/>
        </p:nvSpPr>
        <p:spPr bwMode="auto">
          <a:xfrm>
            <a:off x="1098875" y="3053182"/>
            <a:ext cx="727485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800" b="1" dirty="0" smtClean="0"/>
              <a:t>ディジタル信号処理の下位で</a:t>
            </a:r>
            <a:endParaRPr lang="en-US" altLang="ja-JP" sz="2800" b="1" dirty="0" smtClean="0"/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ja-JP" altLang="en-US" sz="2800" b="1" dirty="0" smtClean="0"/>
              <a:t>アナログ回路が用いられることも多い</a:t>
            </a:r>
            <a:endParaRPr lang="ja-JP" altLang="en-US" sz="2800" b="1" dirty="0"/>
          </a:p>
        </p:txBody>
      </p:sp>
      <p:sp>
        <p:nvSpPr>
          <p:cNvPr id="162841" name="Rectangle 1049"/>
          <p:cNvSpPr>
            <a:spLocks noChangeArrowheads="1"/>
          </p:cNvSpPr>
          <p:nvPr/>
        </p:nvSpPr>
        <p:spPr bwMode="auto">
          <a:xfrm>
            <a:off x="933449" y="4909296"/>
            <a:ext cx="7605713" cy="6992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tabLst>
                <a:tab pos="2568575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568575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56857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568575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ja-JP" altLang="en-US" b="1" dirty="0" smtClean="0">
                <a:solidFill>
                  <a:srgbClr val="FF0000"/>
                </a:solidFill>
              </a:rPr>
              <a:t>アナログ回路が不要ということではない！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62842" name="AutoShape 1050"/>
          <p:cNvSpPr>
            <a:spLocks noChangeArrowheads="1"/>
          </p:cNvSpPr>
          <p:nvPr/>
        </p:nvSpPr>
        <p:spPr bwMode="auto">
          <a:xfrm>
            <a:off x="4361329" y="430726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7173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dirty="0" smtClean="0"/>
              <a:t>１．５　ディジタル信号処理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Digital Signal Processing</a:t>
            </a:r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977388" y="4002113"/>
            <a:ext cx="7951459" cy="2231276"/>
            <a:chOff x="865823" y="3518154"/>
            <a:chExt cx="7951459" cy="2231276"/>
          </a:xfrm>
        </p:grpSpPr>
        <p:sp>
          <p:nvSpPr>
            <p:cNvPr id="5" name="角丸四角形 4"/>
            <p:cNvSpPr/>
            <p:nvPr/>
          </p:nvSpPr>
          <p:spPr>
            <a:xfrm>
              <a:off x="3785616" y="3518154"/>
              <a:ext cx="2263140" cy="8778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350" dirty="0" smtClean="0"/>
                <a:t> </a:t>
              </a:r>
              <a:endParaRPr lang="ja-JP" altLang="en-US" sz="135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685970" y="3733251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700" dirty="0"/>
                <a:t>System</a:t>
              </a:r>
              <a:endParaRPr lang="ja-JP" altLang="en-US" sz="27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785616" y="4964600"/>
              <a:ext cx="226314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700" dirty="0"/>
                <a:t>内部</a:t>
              </a:r>
              <a:r>
                <a:rPr lang="ja-JP" altLang="en-US" sz="2700" dirty="0" smtClean="0"/>
                <a:t>状態</a:t>
              </a:r>
              <a:endParaRPr lang="en-US" altLang="ja-JP" sz="2700" dirty="0" smtClean="0"/>
            </a:p>
            <a:p>
              <a:pPr algn="ctr"/>
              <a:r>
                <a:rPr lang="en-US" altLang="ja-JP" dirty="0" smtClean="0"/>
                <a:t>(</a:t>
              </a:r>
              <a:r>
                <a:rPr lang="ja-JP" altLang="en-US" dirty="0" smtClean="0"/>
                <a:t>制御信号・命令）</a:t>
              </a:r>
              <a:endParaRPr lang="ja-JP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上下矢印 7"/>
            <p:cNvSpPr/>
            <p:nvPr/>
          </p:nvSpPr>
          <p:spPr>
            <a:xfrm>
              <a:off x="4735449" y="4395980"/>
              <a:ext cx="363474" cy="58656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865823" y="3713423"/>
              <a:ext cx="22631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dirty="0" smtClean="0"/>
                <a:t>ディジタル信号</a:t>
              </a:r>
              <a:endPara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右矢印 9"/>
            <p:cNvSpPr/>
            <p:nvPr/>
          </p:nvSpPr>
          <p:spPr>
            <a:xfrm>
              <a:off x="3128962" y="3774185"/>
              <a:ext cx="656654" cy="3634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11" name="右矢印 10"/>
            <p:cNvSpPr/>
            <p:nvPr/>
          </p:nvSpPr>
          <p:spPr>
            <a:xfrm>
              <a:off x="6048756" y="3790860"/>
              <a:ext cx="656654" cy="3634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705409" y="3731561"/>
              <a:ext cx="21118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dirty="0" smtClean="0"/>
                <a:t>ディジタル信号</a:t>
              </a:r>
              <a:endPara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977387" y="2184485"/>
            <a:ext cx="2263140" cy="1863659"/>
            <a:chOff x="977387" y="2184485"/>
            <a:chExt cx="2263140" cy="1863659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977387" y="2184485"/>
              <a:ext cx="22631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dirty="0" smtClean="0"/>
                <a:t>アナログ信号</a:t>
              </a:r>
              <a:endPara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977387" y="3082583"/>
              <a:ext cx="2263140" cy="57529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350" dirty="0" smtClean="0"/>
                <a:t> </a:t>
              </a:r>
              <a:endParaRPr lang="ja-JP" altLang="en-US" sz="135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977387" y="3150046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700" dirty="0" smtClean="0"/>
                <a:t>A/D</a:t>
              </a:r>
              <a:r>
                <a:rPr lang="ja-JP" altLang="en-US" sz="2700" dirty="0" smtClean="0"/>
                <a:t>変換</a:t>
              </a:r>
              <a:endParaRPr lang="ja-JP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下矢印 11"/>
            <p:cNvSpPr/>
            <p:nvPr/>
          </p:nvSpPr>
          <p:spPr>
            <a:xfrm>
              <a:off x="1990165" y="2692316"/>
              <a:ext cx="309281" cy="3902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下矢印 19"/>
            <p:cNvSpPr/>
            <p:nvPr/>
          </p:nvSpPr>
          <p:spPr>
            <a:xfrm>
              <a:off x="1990165" y="3657877"/>
              <a:ext cx="309281" cy="3902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423660" y="4791394"/>
            <a:ext cx="2263140" cy="1669142"/>
            <a:chOff x="977387" y="2692316"/>
            <a:chExt cx="2263140" cy="1669142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977387" y="3961348"/>
              <a:ext cx="22631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dirty="0" smtClean="0"/>
                <a:t>アナログ信号</a:t>
              </a:r>
              <a:endPara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977387" y="3082583"/>
              <a:ext cx="2263140" cy="57529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350" dirty="0" smtClean="0"/>
                <a:t> </a:t>
              </a:r>
              <a:endParaRPr lang="ja-JP" altLang="en-US" sz="135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977387" y="3118158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700" dirty="0" smtClean="0"/>
                <a:t>D/A</a:t>
              </a:r>
              <a:r>
                <a:rPr lang="ja-JP" altLang="en-US" sz="2700" dirty="0" smtClean="0"/>
                <a:t>変換</a:t>
              </a:r>
              <a:endParaRPr lang="ja-JP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下矢印 25"/>
            <p:cNvSpPr/>
            <p:nvPr/>
          </p:nvSpPr>
          <p:spPr>
            <a:xfrm>
              <a:off x="1990165" y="2692316"/>
              <a:ext cx="309281" cy="3902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下矢印 26"/>
            <p:cNvSpPr/>
            <p:nvPr/>
          </p:nvSpPr>
          <p:spPr>
            <a:xfrm>
              <a:off x="1990165" y="3657877"/>
              <a:ext cx="309281" cy="3902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96190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dirty="0" smtClean="0"/>
              <a:t>Ａ／Ｄ（</a:t>
            </a:r>
            <a:r>
              <a:rPr kumimoji="1" lang="en-US" altLang="ja-JP" dirty="0" smtClean="0"/>
              <a:t>Analog to Digital</a:t>
            </a:r>
            <a:r>
              <a:rPr kumimoji="1" lang="ja-JP" altLang="en-US" dirty="0" smtClean="0"/>
              <a:t>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変換処理の手順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SzPct val="100000"/>
              <a:buFont typeface="+mj-ea"/>
              <a:buAutoNum type="circleNumDbPlain"/>
            </a:pPr>
            <a:r>
              <a:rPr kumimoji="1" lang="ja-JP" altLang="en-US" sz="2800" dirty="0" smtClean="0"/>
              <a:t>　アナログ信号入力</a:t>
            </a:r>
            <a:endParaRPr kumimoji="1" lang="en-US" altLang="ja-JP" sz="2800" dirty="0" smtClean="0"/>
          </a:p>
          <a:p>
            <a:pPr marL="514350" indent="-514350">
              <a:buClr>
                <a:schemeClr val="tx1"/>
              </a:buClr>
              <a:buSzPct val="100000"/>
              <a:buFont typeface="+mj-ea"/>
              <a:buAutoNum type="circleNumDbPlain"/>
            </a:pPr>
            <a:r>
              <a:rPr lang="ja-JP" altLang="en-US" sz="2800" dirty="0" smtClean="0"/>
              <a:t>　標本化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サンプリング</a:t>
            </a:r>
            <a:r>
              <a:rPr lang="en-US" altLang="ja-JP" sz="2800" dirty="0" smtClean="0"/>
              <a:t>)</a:t>
            </a:r>
          </a:p>
          <a:p>
            <a:pPr marL="514350" indent="-514350">
              <a:buClr>
                <a:schemeClr val="tx1"/>
              </a:buClr>
              <a:buSzPct val="100000"/>
              <a:buFont typeface="+mj-ea"/>
              <a:buAutoNum type="circleNumDbPlain"/>
            </a:pPr>
            <a:r>
              <a:rPr kumimoji="1" lang="ja-JP" altLang="en-US" sz="2800" dirty="0" smtClean="0"/>
              <a:t>　量子化</a:t>
            </a:r>
            <a:endParaRPr kumimoji="1" lang="en-US" altLang="ja-JP" sz="2800" dirty="0" smtClean="0"/>
          </a:p>
          <a:p>
            <a:pPr marL="514350" indent="-514350">
              <a:buClr>
                <a:schemeClr val="tx1"/>
              </a:buClr>
              <a:buSzPct val="100000"/>
              <a:buFont typeface="+mj-ea"/>
              <a:buAutoNum type="circleNumDbPlain"/>
            </a:pPr>
            <a:r>
              <a:rPr lang="ja-JP" altLang="en-US" sz="2800" dirty="0" smtClean="0"/>
              <a:t>　ディジタル信号出力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86436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410" y="2159670"/>
            <a:ext cx="7505397" cy="1552575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1627378" y="1775063"/>
            <a:ext cx="0" cy="2244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624905" y="1775063"/>
            <a:ext cx="0" cy="2244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622433" y="1775063"/>
            <a:ext cx="0" cy="2244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619960" y="1775063"/>
            <a:ext cx="0" cy="2244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617488" y="1775063"/>
            <a:ext cx="0" cy="2244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6615015" y="1775063"/>
            <a:ext cx="0" cy="2244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612540" y="1775063"/>
            <a:ext cx="0" cy="2244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8610067" y="1775063"/>
            <a:ext cx="0" cy="2244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2624903" y="1922651"/>
            <a:ext cx="99681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2915557" y="1371515"/>
            <a:ext cx="568331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1570894" y="2169167"/>
            <a:ext cx="7095656" cy="1461031"/>
            <a:chOff x="1570894" y="2204336"/>
            <a:chExt cx="7095656" cy="1461031"/>
          </a:xfrm>
        </p:grpSpPr>
        <p:sp>
          <p:nvSpPr>
            <p:cNvPr id="21" name="円/楕円 20"/>
            <p:cNvSpPr/>
            <p:nvPr/>
          </p:nvSpPr>
          <p:spPr>
            <a:xfrm>
              <a:off x="1570894" y="3075251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2578362" y="3557367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4569157" y="2939158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3575177" y="3492276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8558550" y="3272955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7563519" y="2637793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6568472" y="2204336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5565972" y="2359834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44520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標本化周波数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4226474"/>
            <a:ext cx="8409708" cy="1677198"/>
          </a:xfrm>
        </p:spPr>
        <p:txBody>
          <a:bodyPr>
            <a:normAutofit/>
          </a:bodyPr>
          <a:lstStyle/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620838" algn="l"/>
                <a:tab pos="1966913" algn="l"/>
              </a:tabLst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赤丸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)	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：標本化データ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620838" algn="l"/>
                <a:tab pos="1966913" algn="l"/>
              </a:tabLst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1" lang="ja-JP" altLang="en-US" smtClean="0"/>
              <a:t>：標本化周期（またはサンプリング間隔）</a:t>
            </a:r>
            <a:endParaRPr kumimoji="1" lang="en-US" altLang="ja-JP" smtClean="0"/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620838" algn="l"/>
                <a:tab pos="1966913" algn="l"/>
              </a:tabLst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／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1" lang="ja-JP" altLang="en-US" smtClean="0"/>
              <a:t>：</a:t>
            </a:r>
            <a:r>
              <a:rPr kumimoji="1" lang="en-US" altLang="ja-JP" smtClean="0"/>
              <a:t>	</a:t>
            </a:r>
            <a:r>
              <a:rPr kumimoji="1" lang="ja-JP" altLang="en-US" smtClean="0"/>
              <a:t>標本化周波数（またはサンプリング周波数</a:t>
            </a:r>
            <a:r>
              <a:rPr lang="ja-JP" altLang="en-US" smtClean="0"/>
              <a:t>）</a:t>
            </a:r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1798735" y="453834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810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pPr algn="r"/>
            <a:r>
              <a:rPr lang="ja-JP" altLang="en-US" sz="2800" b="1">
                <a:solidFill>
                  <a:schemeClr val="accent2"/>
                </a:solidFill>
                <a:ea typeface="AR P丸ゴシック体M" pitchFamily="50" charset="-128"/>
              </a:rPr>
              <a:t>Ｐ</a:t>
            </a:r>
            <a:r>
              <a:rPr lang="ja-JP" altLang="en-US" sz="2800" b="1" smtClean="0">
                <a:solidFill>
                  <a:schemeClr val="accent2"/>
                </a:solidFill>
                <a:ea typeface="AR P丸ゴシック体M" pitchFamily="50" charset="-128"/>
              </a:rPr>
              <a:t>ＡＭ信号とＰＣＭ信号</a:t>
            </a:r>
            <a:endParaRPr lang="ja-JP" altLang="en-US" b="1">
              <a:solidFill>
                <a:schemeClr val="accent2"/>
              </a:solidFill>
              <a:ea typeface="AR P丸ゴシック体M" pitchFamily="50" charset="-128"/>
            </a:endParaRP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305" y="1140547"/>
            <a:ext cx="7772400" cy="3029672"/>
          </a:xfrm>
          <a:solidFill>
            <a:srgbClr val="FFFEC0"/>
          </a:solidFill>
          <a:ln>
            <a:solidFill>
              <a:srgbClr val="660066"/>
            </a:solidFill>
            <a:miter lim="800000"/>
            <a:headEnd/>
            <a:tailEnd/>
          </a:ln>
        </p:spPr>
        <p:txBody>
          <a:bodyPr lIns="0" tIns="0" rIns="0" bIns="0">
            <a:normAutofit lnSpcReduction="10000"/>
          </a:bodyPr>
          <a:lstStyle/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en-US" altLang="ja-JP" sz="2000" b="1"/>
              <a:t>①</a:t>
            </a:r>
            <a:r>
              <a:rPr lang="ja-JP" altLang="en-US" sz="2000" b="1">
                <a:solidFill>
                  <a:srgbClr val="FF0000"/>
                </a:solidFill>
              </a:rPr>
              <a:t>パルス振幅変調（</a:t>
            </a:r>
            <a:r>
              <a:rPr lang="en-US" altLang="ja-JP" sz="2000" b="1">
                <a:solidFill>
                  <a:srgbClr val="FF0000"/>
                </a:solidFill>
              </a:rPr>
              <a:t>PAM:Pulse Amplitude Modulation</a:t>
            </a:r>
            <a:r>
              <a:rPr lang="ja-JP" altLang="en-US" sz="2000" b="1">
                <a:solidFill>
                  <a:srgbClr val="FF0000"/>
                </a:solidFill>
              </a:rPr>
              <a:t>）</a:t>
            </a:r>
          </a:p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/>
              <a:t>	音声信号をパルスの振幅変化に変換。雑音やひずみによって振幅が変化し伝送品質が劣化する。</a:t>
            </a:r>
          </a:p>
          <a:p>
            <a:pPr>
              <a:buNone/>
            </a:pPr>
            <a:r>
              <a:rPr lang="ja-JP" altLang="en-US" sz="2000" b="1" smtClean="0"/>
              <a:t>②</a:t>
            </a:r>
            <a:r>
              <a:rPr lang="ja-JP" altLang="en-US" sz="2000" b="1">
                <a:solidFill>
                  <a:srgbClr val="FF0000"/>
                </a:solidFill>
              </a:rPr>
              <a:t>パルス符号変調（</a:t>
            </a:r>
            <a:r>
              <a:rPr lang="en-US" altLang="ja-JP" sz="2000" b="1">
                <a:solidFill>
                  <a:srgbClr val="FF0000"/>
                </a:solidFill>
              </a:rPr>
              <a:t>PCM:Pulse Code Modulation</a:t>
            </a:r>
            <a:r>
              <a:rPr lang="ja-JP" altLang="en-US" sz="2000" b="1">
                <a:solidFill>
                  <a:srgbClr val="FF0000"/>
                </a:solidFill>
              </a:rPr>
              <a:t>）</a:t>
            </a:r>
          </a:p>
          <a:p>
            <a:pPr>
              <a:buNone/>
            </a:pPr>
            <a:r>
              <a:rPr lang="ja-JP" altLang="en-US" sz="2000" b="1"/>
              <a:t>	パルスの有無の組合せによる</a:t>
            </a:r>
            <a:r>
              <a:rPr lang="ja-JP" altLang="en-US" sz="2000" b="1" smtClean="0"/>
              <a:t>符号</a:t>
            </a:r>
            <a:r>
              <a:rPr lang="en-US" altLang="ja-JP" sz="2000" b="1" smtClean="0"/>
              <a:t>(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b="1" smtClean="0"/>
              <a:t>だけの繰り返し</a:t>
            </a:r>
            <a:r>
              <a:rPr lang="en-US" altLang="ja-JP" sz="2000" b="1" smtClean="0"/>
              <a:t>)</a:t>
            </a:r>
            <a:r>
              <a:rPr lang="ja-JP" altLang="en-US" sz="2000" b="1" smtClean="0"/>
              <a:t>で</a:t>
            </a:r>
            <a:r>
              <a:rPr lang="ja-JP" altLang="en-US" sz="2000" b="1"/>
              <a:t>伝送する。伝送路による伝送品質に対する影響が少ない</a:t>
            </a:r>
            <a:r>
              <a:rPr lang="ja-JP" altLang="en-US" sz="2000" b="1" smtClean="0"/>
              <a:t>。</a:t>
            </a:r>
            <a:endParaRPr lang="en-US" altLang="ja-JP" sz="2000" b="1" smtClean="0"/>
          </a:p>
          <a:p>
            <a:pPr>
              <a:buNone/>
            </a:pPr>
            <a:endParaRPr lang="en-US" altLang="ja-JP" sz="2000" b="1" smtClean="0"/>
          </a:p>
          <a:p>
            <a:pPr algn="ctr">
              <a:buNone/>
            </a:pPr>
            <a:r>
              <a:rPr lang="ja-JP" altLang="en-US" b="1" smtClean="0">
                <a:solidFill>
                  <a:srgbClr val="FF0000"/>
                </a:solidFill>
              </a:rPr>
              <a:t>（通信</a:t>
            </a:r>
            <a:r>
              <a:rPr lang="ja-JP" altLang="en-US" b="1">
                <a:solidFill>
                  <a:srgbClr val="FF0000"/>
                </a:solidFill>
              </a:rPr>
              <a:t>回</a:t>
            </a:r>
            <a:r>
              <a:rPr lang="ja-JP" altLang="en-US" b="1" smtClean="0">
                <a:solidFill>
                  <a:srgbClr val="FF0000"/>
                </a:solidFill>
              </a:rPr>
              <a:t>線</a:t>
            </a:r>
            <a:r>
              <a:rPr lang="ja-JP" altLang="en-US" b="1">
                <a:solidFill>
                  <a:srgbClr val="FF0000"/>
                </a:solidFill>
              </a:rPr>
              <a:t>上</a:t>
            </a:r>
            <a:r>
              <a:rPr lang="ja-JP" altLang="en-US" b="1" smtClean="0">
                <a:solidFill>
                  <a:srgbClr val="FF0000"/>
                </a:solidFill>
              </a:rPr>
              <a:t>は</a:t>
            </a:r>
            <a:r>
              <a:rPr lang="en-US" altLang="ja-JP" b="1" smtClean="0">
                <a:solidFill>
                  <a:srgbClr val="FF0000"/>
                </a:solidFill>
              </a:rPr>
              <a:t>PCM</a:t>
            </a:r>
            <a:r>
              <a:rPr lang="ja-JP" altLang="en-US" b="1" smtClean="0">
                <a:solidFill>
                  <a:srgbClr val="FF0000"/>
                </a:solidFill>
              </a:rPr>
              <a:t>信号を伝送路符号化したもの）</a:t>
            </a:r>
            <a:endParaRPr lang="en-US" altLang="ja-JP" b="1" smtClean="0">
              <a:solidFill>
                <a:srgbClr val="FF0000"/>
              </a:solidFill>
            </a:endParaRPr>
          </a:p>
        </p:txBody>
      </p:sp>
      <p:sp>
        <p:nvSpPr>
          <p:cNvPr id="202975" name="Rectangle 223"/>
          <p:cNvSpPr>
            <a:spLocks noChangeArrowheads="1"/>
          </p:cNvSpPr>
          <p:nvPr/>
        </p:nvSpPr>
        <p:spPr bwMode="auto">
          <a:xfrm>
            <a:off x="1187305" y="4353576"/>
            <a:ext cx="7772400" cy="1609579"/>
          </a:xfrm>
          <a:prstGeom prst="rect">
            <a:avLst/>
          </a:prstGeom>
          <a:solidFill>
            <a:srgbClr val="CCFFFF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lIns="0" tIns="0" rIns="0" bIns="0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800" b="1"/>
              <a:t>前</a:t>
            </a:r>
            <a:r>
              <a:rPr lang="ja-JP" altLang="en-US" sz="2800" b="1" smtClean="0"/>
              <a:t>の例はＰＡＭ信号</a:t>
            </a:r>
            <a:endParaRPr lang="en-US" altLang="ja-JP" sz="2800" b="1" smtClean="0"/>
          </a:p>
          <a:p>
            <a:pPr algn="ctr" eaLnBrk="1" hangingPunct="1">
              <a:buFontTx/>
              <a:buNone/>
            </a:pPr>
            <a:r>
              <a:rPr lang="ja-JP" altLang="en-US" sz="2800" b="1" smtClean="0"/>
              <a:t>電話の音声</a:t>
            </a:r>
            <a:r>
              <a:rPr lang="ja-JP" altLang="en-US" sz="2800" b="1"/>
              <a:t>信号</a:t>
            </a:r>
            <a:r>
              <a:rPr lang="ja-JP" altLang="en-US" sz="2800" b="1" smtClean="0"/>
              <a:t>は</a:t>
            </a:r>
            <a:r>
              <a:rPr lang="ja-JP" altLang="en-US" sz="2800" b="1"/>
              <a:t>以下</a:t>
            </a:r>
            <a:r>
              <a:rPr lang="ja-JP" altLang="en-US" sz="2800" b="1" smtClean="0"/>
              <a:t>の</a:t>
            </a:r>
            <a:r>
              <a:rPr lang="en-US" altLang="ja-JP" sz="2800" b="1" smtClean="0"/>
              <a:t>8</a:t>
            </a:r>
            <a:r>
              <a:rPr lang="ja-JP" altLang="en-US" sz="2800" b="1" smtClean="0"/>
              <a:t>ビットの</a:t>
            </a:r>
            <a:r>
              <a:rPr lang="en-US" altLang="ja-JP" sz="2800" b="1" smtClean="0"/>
              <a:t>PCM</a:t>
            </a:r>
          </a:p>
          <a:p>
            <a:pPr algn="ctr" eaLnBrk="1" hangingPunct="1">
              <a:buFontTx/>
              <a:buNone/>
            </a:pPr>
            <a:r>
              <a:rPr lang="en-US" altLang="ja-JP" sz="2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</a:t>
            </a:r>
            <a:r>
              <a:rPr lang="en-US" altLang="ja-JP" sz="2400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en-US" altLang="ja-JP" sz="2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(128</a:t>
            </a:r>
            <a:r>
              <a:rPr lang="en-US" altLang="ja-JP" sz="2400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en-US" altLang="ja-JP" sz="2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)=0.00, FF</a:t>
            </a:r>
            <a:r>
              <a:rPr lang="en-US" altLang="ja-JP" sz="2400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en-US" altLang="ja-JP" sz="2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(255</a:t>
            </a:r>
            <a:r>
              <a:rPr lang="en-US" altLang="ja-JP" sz="2400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en-US" altLang="ja-JP" sz="2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)=1.00, 01</a:t>
            </a:r>
            <a:r>
              <a:rPr lang="en-US" altLang="ja-JP" sz="2400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en-US" altLang="ja-JP" sz="2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</a:t>
            </a:r>
            <a:r>
              <a:rPr lang="en-US" altLang="ja-JP" sz="2400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en-US" altLang="ja-JP" sz="2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= -1.00</a:t>
            </a:r>
          </a:p>
        </p:txBody>
      </p:sp>
    </p:spTree>
    <p:extLst>
      <p:ext uri="{BB962C8B-B14F-4D97-AF65-F5344CB8AC3E}">
        <p14:creationId xmlns:p14="http://schemas.microsoft.com/office/powerpoint/2010/main" val="237111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2449" y="497305"/>
            <a:ext cx="7704667" cy="77804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ja-JP" altLang="en-US" dirty="0" smtClean="0"/>
              <a:t>ディジタル信号演算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27037" y="1275346"/>
            <a:ext cx="7704667" cy="4900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１．信号とシステム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２．ディジタル信号とアナログ信号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３．アナログ入出力インターフェースの基礎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４．信号処理プロセッサ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５．時間領域と周波数領域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６．線形システム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７．ディジタルフィルタ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８．逆フィルタ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858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dirty="0" smtClean="0"/>
              <a:t>１．信号とシステム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１．１</a:t>
            </a:r>
            <a:r>
              <a:rPr lang="ja-JP" altLang="en-US" dirty="0"/>
              <a:t>　</a:t>
            </a:r>
            <a:r>
              <a:rPr lang="ja-JP" altLang="en-US" dirty="0" smtClean="0"/>
              <a:t>ディジタル信号処理の対象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１．２　信号</a:t>
            </a:r>
            <a:r>
              <a:rPr kumimoji="1" lang="ja-JP" altLang="en-US" dirty="0" err="1" smtClean="0"/>
              <a:t>処理処理</a:t>
            </a:r>
            <a:r>
              <a:rPr kumimoji="1" lang="ja-JP" altLang="en-US" smtClean="0"/>
              <a:t>システム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１．３　離散信号とアナログ信号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１．４　表現の違い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１．５　ディジタル信号処理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03071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下矢印 19"/>
          <p:cNvSpPr/>
          <p:nvPr/>
        </p:nvSpPr>
        <p:spPr>
          <a:xfrm flipV="1">
            <a:off x="3534586" y="3429218"/>
            <a:ext cx="564776" cy="1657410"/>
          </a:xfrm>
          <a:prstGeom prst="downArrow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下矢印 3"/>
          <p:cNvSpPr/>
          <p:nvPr/>
        </p:nvSpPr>
        <p:spPr>
          <a:xfrm>
            <a:off x="5629836" y="3429219"/>
            <a:ext cx="564776" cy="1657410"/>
          </a:xfrm>
          <a:prstGeom prst="downArrow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78041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１．１　</a:t>
            </a:r>
            <a:r>
              <a:rPr lang="ja-JP" altLang="en-US" sz="3200" smtClean="0"/>
              <a:t>ディジタル</a:t>
            </a:r>
            <a:r>
              <a:rPr lang="ja-JP" altLang="en-US" sz="3200" dirty="0" smtClean="0"/>
              <a:t>信号処理の対象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66684" y="2275976"/>
            <a:ext cx="5029197" cy="115324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dirty="0" smtClean="0"/>
              <a:t>実世界（</a:t>
            </a:r>
            <a:r>
              <a:rPr kumimoji="1" lang="en-US" altLang="ja-JP" sz="2800" dirty="0" smtClean="0"/>
              <a:t>Real world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アナログ世界</a:t>
            </a:r>
            <a:endParaRPr kumimoji="1"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2366684" y="5086628"/>
            <a:ext cx="5029198" cy="11532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dirty="0" smtClean="0"/>
              <a:t>計算機内世界（</a:t>
            </a:r>
            <a:r>
              <a:rPr lang="en-US" altLang="ja-JP" sz="2800" dirty="0" smtClean="0"/>
              <a:t>Cyber  World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ディジタル世界</a:t>
            </a:r>
            <a:endParaRPr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5074025" y="3910751"/>
            <a:ext cx="1676399" cy="692850"/>
          </a:xfrm>
          <a:prstGeom prst="rect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800" dirty="0" smtClean="0"/>
              <a:t>A/D</a:t>
            </a:r>
            <a:r>
              <a:rPr lang="ja-JP" altLang="en-US" sz="2800" dirty="0" smtClean="0"/>
              <a:t>変換</a:t>
            </a:r>
            <a:endParaRPr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3039037" y="3910751"/>
            <a:ext cx="1676399" cy="692850"/>
          </a:xfrm>
          <a:prstGeom prst="rect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800" dirty="0" smtClean="0"/>
              <a:t>D/A</a:t>
            </a:r>
            <a:r>
              <a:rPr lang="ja-JP" altLang="en-US" sz="2800" dirty="0" smtClean="0"/>
              <a:t>変換</a:t>
            </a:r>
            <a:endParaRPr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6986953" y="3691873"/>
            <a:ext cx="1957331" cy="115324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7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dirty="0" smtClean="0"/>
              <a:t>ディジタルを通して</a:t>
            </a:r>
            <a:endParaRPr lang="en-US" altLang="ja-JP" sz="1400" dirty="0" smtClean="0"/>
          </a:p>
          <a:p>
            <a:pPr marL="0" indent="0">
              <a:lnSpc>
                <a:spcPts val="7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dirty="0" smtClean="0"/>
              <a:t>アナログ世界を</a:t>
            </a:r>
            <a:endParaRPr lang="en-US" altLang="ja-JP" sz="1400" dirty="0" smtClean="0"/>
          </a:p>
          <a:p>
            <a:pPr marL="0" indent="0">
              <a:lnSpc>
                <a:spcPts val="7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dirty="0" smtClean="0"/>
              <a:t>解釈する</a:t>
            </a:r>
            <a:endParaRPr lang="ja-JP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723117" y="3691873"/>
            <a:ext cx="1957331" cy="115324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7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dirty="0" smtClean="0"/>
              <a:t>ディジタルから</a:t>
            </a:r>
            <a:endParaRPr lang="en-US" altLang="ja-JP" sz="1400" dirty="0" smtClean="0"/>
          </a:p>
          <a:p>
            <a:pPr marL="0" indent="0">
              <a:lnSpc>
                <a:spcPts val="7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dirty="0" smtClean="0"/>
              <a:t>アナログ世界に</a:t>
            </a:r>
            <a:endParaRPr lang="en-US" altLang="ja-JP" sz="1400" dirty="0" smtClean="0"/>
          </a:p>
          <a:p>
            <a:pPr marL="0" indent="0">
              <a:lnSpc>
                <a:spcPts val="7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400" dirty="0" smtClean="0"/>
              <a:t>働きかける</a:t>
            </a:r>
            <a:endParaRPr lang="ja-JP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下矢印 19"/>
          <p:cNvSpPr/>
          <p:nvPr/>
        </p:nvSpPr>
        <p:spPr>
          <a:xfrm flipV="1">
            <a:off x="3534586" y="3429218"/>
            <a:ext cx="564776" cy="1657410"/>
          </a:xfrm>
          <a:prstGeom prst="downArrow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5629836" y="3429219"/>
            <a:ext cx="564776" cy="1536122"/>
          </a:xfrm>
          <a:prstGeom prst="downArrow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アナログ世界</a:t>
            </a:r>
            <a:r>
              <a:rPr lang="ja-JP" altLang="en-US" smtClean="0"/>
              <a:t>と</a:t>
            </a:r>
            <a:r>
              <a:rPr lang="ja-JP" altLang="en-US" smtClean="0"/>
              <a:t>ディジタル</a:t>
            </a:r>
            <a:r>
              <a:rPr lang="ja-JP" altLang="en-US" dirty="0" smtClean="0"/>
              <a:t>世界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66684" y="2275976"/>
            <a:ext cx="5029197" cy="115324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dirty="0" smtClean="0"/>
              <a:t>実世界（</a:t>
            </a:r>
            <a:r>
              <a:rPr kumimoji="1" lang="en-US" altLang="ja-JP" sz="2800" dirty="0" smtClean="0"/>
              <a:t>Real world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アナログ世界</a:t>
            </a:r>
            <a:endParaRPr kumimoji="1"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2366684" y="5086628"/>
            <a:ext cx="5029198" cy="11532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ディジタル信号処理</a:t>
            </a:r>
            <a:endParaRPr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2366684" y="3947227"/>
            <a:ext cx="5029196" cy="523970"/>
          </a:xfrm>
          <a:prstGeom prst="rect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dirty="0" smtClean="0"/>
              <a:t>アナログ／ディジタル　インターフェース</a:t>
            </a:r>
            <a:endParaRPr lang="ja-JP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2366684" y="4965341"/>
            <a:ext cx="5029198" cy="56530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dirty="0" smtClean="0"/>
              <a:t>再生・制御　圧縮・雑音除去　計測・分析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左矢印 4"/>
          <p:cNvSpPr/>
          <p:nvPr/>
        </p:nvSpPr>
        <p:spPr>
          <a:xfrm>
            <a:off x="3349083" y="5558136"/>
            <a:ext cx="2970766" cy="187590"/>
          </a:xfrm>
          <a:prstGeom prst="leftArrow">
            <a:avLst>
              <a:gd name="adj1" fmla="val 50000"/>
              <a:gd name="adj2" fmla="val 137255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989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注意すること！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127739"/>
            <a:ext cx="7704667" cy="3332816"/>
          </a:xfrm>
        </p:spPr>
        <p:txBody>
          <a:bodyPr/>
          <a:lstStyle/>
          <a:p>
            <a:r>
              <a:rPr kumimoji="1" lang="ja-JP" altLang="en-US" dirty="0" smtClean="0"/>
              <a:t>同じ信号が</a:t>
            </a:r>
            <a:r>
              <a:rPr kumimoji="1" lang="ja-JP" altLang="en-US" dirty="0" smtClean="0">
                <a:solidFill>
                  <a:srgbClr val="FF0000"/>
                </a:solidFill>
              </a:rPr>
              <a:t>異なって見える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ディジタルそのものは元のアナログではない。</a:t>
            </a:r>
            <a:endParaRPr lang="en-US" altLang="ja-JP" dirty="0" smtClean="0"/>
          </a:p>
          <a:p>
            <a:pPr lvl="1"/>
            <a:r>
              <a:rPr kumimoji="1" lang="ja-JP" altLang="en-US" dirty="0" smtClean="0">
                <a:solidFill>
                  <a:srgbClr val="FF0000"/>
                </a:solidFill>
              </a:rPr>
              <a:t>元のアナログに近づける</a:t>
            </a:r>
            <a:r>
              <a:rPr kumimoji="1" lang="ja-JP" altLang="en-US" dirty="0" smtClean="0"/>
              <a:t>必要がある。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分析・演算手法の</a:t>
            </a:r>
            <a:r>
              <a:rPr lang="ja-JP" altLang="en-US" dirty="0" smtClean="0">
                <a:solidFill>
                  <a:srgbClr val="FF0000"/>
                </a:solidFill>
              </a:rPr>
              <a:t>類似点・相違点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dirty="0">
                <a:solidFill>
                  <a:srgbClr val="FF0000"/>
                </a:solidFill>
              </a:rPr>
              <a:t>似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て</a:t>
            </a:r>
            <a:r>
              <a:rPr kumimoji="1" lang="ja-JP" altLang="en-US" dirty="0" smtClean="0"/>
              <a:t>いるようで</a:t>
            </a:r>
            <a:r>
              <a:rPr kumimoji="1" lang="ja-JP" altLang="en-US" dirty="0" smtClean="0">
                <a:solidFill>
                  <a:srgbClr val="FF0000"/>
                </a:solidFill>
              </a:rPr>
              <a:t>異なる</a:t>
            </a:r>
            <a:r>
              <a:rPr kumimoji="1" lang="ja-JP" altLang="en-US" dirty="0" smtClean="0"/>
              <a:t>処理がある。</a:t>
            </a:r>
            <a:endParaRPr kumimoji="1" lang="en-US" altLang="ja-JP" dirty="0" smtClean="0"/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異</a:t>
            </a:r>
            <a:r>
              <a:rPr lang="ja-JP" altLang="en-US" dirty="0" smtClean="0">
                <a:solidFill>
                  <a:srgbClr val="FF0000"/>
                </a:solidFill>
              </a:rPr>
              <a:t>なる</a:t>
            </a:r>
            <a:r>
              <a:rPr lang="ja-JP" altLang="en-US" dirty="0" smtClean="0"/>
              <a:t>ようで</a:t>
            </a:r>
            <a:r>
              <a:rPr lang="ja-JP" altLang="en-US" dirty="0" smtClean="0">
                <a:solidFill>
                  <a:srgbClr val="FF0000"/>
                </a:solidFill>
              </a:rPr>
              <a:t>同じ</a:t>
            </a:r>
            <a:r>
              <a:rPr lang="ja-JP" altLang="en-US" dirty="0" smtClean="0"/>
              <a:t>処理がある。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07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１．２　信号処理システム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Signal Processing System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77376" y="2600928"/>
            <a:ext cx="3280325" cy="866395"/>
          </a:xfrm>
        </p:spPr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時間信号　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ja-JP" altLang="en-US" dirty="0" smtClean="0"/>
              <a:t>画像信号　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868423" y="3773513"/>
            <a:ext cx="7932086" cy="1972218"/>
            <a:chOff x="865823" y="3518154"/>
            <a:chExt cx="7932086" cy="1972218"/>
          </a:xfrm>
        </p:grpSpPr>
        <p:sp>
          <p:nvSpPr>
            <p:cNvPr id="5" name="角丸四角形 4"/>
            <p:cNvSpPr/>
            <p:nvPr/>
          </p:nvSpPr>
          <p:spPr>
            <a:xfrm>
              <a:off x="3785616" y="3518154"/>
              <a:ext cx="2263140" cy="8778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350" dirty="0" smtClean="0"/>
                <a:t> </a:t>
              </a:r>
              <a:endParaRPr lang="ja-JP" altLang="en-US" sz="135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685970" y="3733251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700" dirty="0"/>
                <a:t>System</a:t>
              </a:r>
              <a:endParaRPr lang="ja-JP" altLang="en-US" sz="27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785616" y="4982541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700" dirty="0"/>
                <a:t>内部状態 </a:t>
              </a:r>
              <a:r>
                <a:rPr lang="en-US" altLang="ja-JP" sz="27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ja-JP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上下矢印 7"/>
            <p:cNvSpPr/>
            <p:nvPr/>
          </p:nvSpPr>
          <p:spPr>
            <a:xfrm>
              <a:off x="4735449" y="4395980"/>
              <a:ext cx="363474" cy="58656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865823" y="3713423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700" dirty="0"/>
                <a:t>入力信号 </a:t>
              </a:r>
              <a:r>
                <a:rPr lang="en-US" altLang="ja-JP" sz="27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ja-JP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右矢印 9"/>
            <p:cNvSpPr/>
            <p:nvPr/>
          </p:nvSpPr>
          <p:spPr>
            <a:xfrm>
              <a:off x="3128962" y="3774185"/>
              <a:ext cx="656654" cy="3634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11" name="右矢印 10"/>
            <p:cNvSpPr/>
            <p:nvPr/>
          </p:nvSpPr>
          <p:spPr>
            <a:xfrm>
              <a:off x="6048756" y="3790860"/>
              <a:ext cx="656654" cy="3634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705409" y="3731561"/>
              <a:ext cx="192185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700" dirty="0"/>
                <a:t>出力信号 </a:t>
              </a:r>
              <a:r>
                <a:rPr lang="en-US" altLang="ja-JP" sz="27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lang="ja-JP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534769" y="4740973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7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 = S</a:t>
              </a:r>
              <a:r>
                <a:rPr lang="en-US" altLang="ja-JP" sz="2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en-US" altLang="ja-JP" sz="27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f, p</a:t>
              </a:r>
              <a:r>
                <a:rPr lang="en-US" altLang="ja-JP" sz="2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altLang="en-US" sz="2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1279092" y="6051921"/>
            <a:ext cx="7639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入力信号  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と内部状態 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に対して何らかの処理を行って 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を出力</a:t>
            </a:r>
          </a:p>
        </p:txBody>
      </p:sp>
    </p:spTree>
    <p:extLst>
      <p:ext uri="{BB962C8B-B14F-4D97-AF65-F5344CB8AC3E}">
        <p14:creationId xmlns:p14="http://schemas.microsoft.com/office/powerpoint/2010/main" val="3499793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角丸四角形 30"/>
          <p:cNvSpPr/>
          <p:nvPr/>
        </p:nvSpPr>
        <p:spPr>
          <a:xfrm>
            <a:off x="5152120" y="3520339"/>
            <a:ext cx="1007103" cy="8778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 smtClean="0">
                <a:solidFill>
                  <a:schemeClr val="tx1"/>
                </a:solidFill>
              </a:rPr>
              <a:t> 制御</a:t>
            </a:r>
            <a:endParaRPr lang="en-US" altLang="ja-JP" sz="135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50" dirty="0" smtClean="0">
                <a:solidFill>
                  <a:schemeClr val="tx1"/>
                </a:solidFill>
              </a:rPr>
              <a:t>対象</a:t>
            </a:r>
            <a:endParaRPr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95081"/>
          </a:xfrm>
        </p:spPr>
        <p:txBody>
          <a:bodyPr>
            <a:normAutofit/>
          </a:bodyPr>
          <a:lstStyle/>
          <a:p>
            <a:pPr algn="r"/>
            <a:r>
              <a:rPr lang="ja-JP" altLang="en-US" dirty="0" smtClean="0"/>
              <a:t>通信・制御・情報処理</a:t>
            </a:r>
            <a:endParaRPr kumimoji="1"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986667" y="1189526"/>
            <a:ext cx="7761445" cy="1588873"/>
            <a:chOff x="986667" y="1189526"/>
            <a:chExt cx="7761445" cy="1588873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986667" y="1508599"/>
              <a:ext cx="7761445" cy="1269800"/>
              <a:chOff x="865823" y="3149275"/>
              <a:chExt cx="7761445" cy="1269800"/>
            </a:xfrm>
          </p:grpSpPr>
          <p:sp>
            <p:nvSpPr>
              <p:cNvPr id="5" name="角丸四角形 4"/>
              <p:cNvSpPr/>
              <p:nvPr/>
            </p:nvSpPr>
            <p:spPr>
              <a:xfrm>
                <a:off x="3785616" y="3518154"/>
                <a:ext cx="2263140" cy="877824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350" dirty="0" smtClean="0"/>
                  <a:t> </a:t>
                </a:r>
                <a:endParaRPr lang="ja-JP" altLang="en-US" sz="1350" dirty="0"/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3754959" y="3772744"/>
                <a:ext cx="22631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 smtClean="0"/>
                  <a:t>通信路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（帯域制限）</a:t>
                </a:r>
                <a:endParaRPr lang="ja-JP" altLang="en-US" dirty="0"/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1091510" y="3149275"/>
                <a:ext cx="1692211" cy="5078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700" dirty="0" smtClean="0"/>
                  <a:t>通信</a:t>
                </a:r>
                <a:endParaRPr lang="ja-JP" altLang="en-US" sz="2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865823" y="3713423"/>
                <a:ext cx="226314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700" dirty="0" smtClean="0"/>
                  <a:t>送信信号</a:t>
                </a:r>
                <a:endParaRPr lang="ja-JP" altLang="en-US" sz="2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右矢印 9"/>
              <p:cNvSpPr/>
              <p:nvPr/>
            </p:nvSpPr>
            <p:spPr>
              <a:xfrm>
                <a:off x="3128962" y="3774185"/>
                <a:ext cx="656654" cy="36347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350" dirty="0"/>
              </a:p>
            </p:txBody>
          </p:sp>
          <p:sp>
            <p:nvSpPr>
              <p:cNvPr id="11" name="右矢印 10"/>
              <p:cNvSpPr/>
              <p:nvPr/>
            </p:nvSpPr>
            <p:spPr>
              <a:xfrm>
                <a:off x="6048756" y="3790860"/>
                <a:ext cx="656654" cy="36347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350" dirty="0"/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6705409" y="3731561"/>
                <a:ext cx="192185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700" dirty="0" smtClean="0"/>
                  <a:t>受信信号</a:t>
                </a:r>
                <a:endParaRPr lang="ja-JP" altLang="en-US" sz="2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6048756" y="3306365"/>
                <a:ext cx="25785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速度＋伝送品質</a:t>
                </a:r>
                <a:endParaRPr lang="ja-JP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" name="爆発 2 11"/>
            <p:cNvSpPr/>
            <p:nvPr/>
          </p:nvSpPr>
          <p:spPr>
            <a:xfrm>
              <a:off x="4606752" y="1189526"/>
              <a:ext cx="1041899" cy="1018374"/>
            </a:xfrm>
            <a:prstGeom prst="irregularSeal2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700379" y="1534189"/>
              <a:ext cx="7970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雑音</a:t>
              </a:r>
              <a:endParaRPr lang="ja-JP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748109" y="2810409"/>
            <a:ext cx="7938691" cy="1594913"/>
            <a:chOff x="809421" y="1189526"/>
            <a:chExt cx="7938691" cy="1594913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809421" y="1508599"/>
              <a:ext cx="7938691" cy="1275840"/>
              <a:chOff x="688577" y="3149275"/>
              <a:chExt cx="7938691" cy="1275840"/>
            </a:xfrm>
          </p:grpSpPr>
          <p:sp>
            <p:nvSpPr>
              <p:cNvPr id="23" name="角丸四角形 22"/>
              <p:cNvSpPr/>
              <p:nvPr/>
            </p:nvSpPr>
            <p:spPr>
              <a:xfrm>
                <a:off x="3518601" y="3547291"/>
                <a:ext cx="1007103" cy="877824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350" dirty="0" smtClean="0">
                    <a:solidFill>
                      <a:schemeClr val="tx1"/>
                    </a:solidFill>
                  </a:rPr>
                  <a:t> 制御</a:t>
                </a:r>
                <a:endParaRPr lang="en-US" altLang="ja-JP" sz="135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1350" dirty="0">
                    <a:solidFill>
                      <a:schemeClr val="tx1"/>
                    </a:solidFill>
                  </a:rPr>
                  <a:t>装置</a:t>
                </a: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1091510" y="3149275"/>
                <a:ext cx="1692211" cy="50783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700" dirty="0" smtClean="0"/>
                  <a:t>制御</a:t>
                </a:r>
                <a:endParaRPr lang="ja-JP" altLang="en-US" sz="2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688577" y="3792254"/>
                <a:ext cx="22631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/>
                  <a:t>制御信号</a:t>
                </a:r>
                <a:r>
                  <a:rPr lang="en-US" altLang="ja-JP" sz="2000" dirty="0" smtClean="0"/>
                  <a:t>+</a:t>
                </a:r>
                <a:r>
                  <a:rPr lang="ja-JP" altLang="en-US" sz="2000" dirty="0" smtClean="0"/>
                  <a:t>目標値</a:t>
                </a:r>
                <a:endParaRPr lang="ja-JP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右矢印 26"/>
              <p:cNvSpPr/>
              <p:nvPr/>
            </p:nvSpPr>
            <p:spPr>
              <a:xfrm>
                <a:off x="2867156" y="3799901"/>
                <a:ext cx="656654" cy="36347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350" dirty="0"/>
              </a:p>
            </p:txBody>
          </p:sp>
          <p:sp>
            <p:nvSpPr>
              <p:cNvPr id="28" name="右矢印 27"/>
              <p:cNvSpPr/>
              <p:nvPr/>
            </p:nvSpPr>
            <p:spPr>
              <a:xfrm>
                <a:off x="6096621" y="3790860"/>
                <a:ext cx="595342" cy="36347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350" dirty="0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6705409" y="3731561"/>
                <a:ext cx="192185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700" dirty="0" smtClean="0"/>
                  <a:t>制御結果</a:t>
                </a:r>
                <a:endParaRPr lang="ja-JP" altLang="en-US" sz="2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6048756" y="3306365"/>
                <a:ext cx="25785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安定性＋実時間処理</a:t>
                </a:r>
                <a:endParaRPr lang="ja-JP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" name="爆発 2 20"/>
            <p:cNvSpPr/>
            <p:nvPr/>
          </p:nvSpPr>
          <p:spPr>
            <a:xfrm>
              <a:off x="3906459" y="1189526"/>
              <a:ext cx="2324453" cy="1018374"/>
            </a:xfrm>
            <a:prstGeom prst="irregularSeal2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157822" y="1526797"/>
              <a:ext cx="168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雑音・外乱</a:t>
              </a:r>
              <a:endParaRPr lang="ja-JP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右矢印 31"/>
          <p:cNvSpPr/>
          <p:nvPr/>
        </p:nvSpPr>
        <p:spPr>
          <a:xfrm>
            <a:off x="4598682" y="3761997"/>
            <a:ext cx="553438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 dirty="0"/>
          </a:p>
        </p:txBody>
      </p:sp>
      <p:sp>
        <p:nvSpPr>
          <p:cNvPr id="34" name="フリーフォーム 33"/>
          <p:cNvSpPr/>
          <p:nvPr/>
        </p:nvSpPr>
        <p:spPr>
          <a:xfrm>
            <a:off x="3191714" y="4059472"/>
            <a:ext cx="3180021" cy="525976"/>
          </a:xfrm>
          <a:custGeom>
            <a:avLst/>
            <a:gdLst>
              <a:gd name="connsiteX0" fmla="*/ 3186953 w 3186953"/>
              <a:gd name="connsiteY0" fmla="*/ 0 h 537882"/>
              <a:gd name="connsiteX1" fmla="*/ 3186953 w 3186953"/>
              <a:gd name="connsiteY1" fmla="*/ 524435 h 537882"/>
              <a:gd name="connsiteX2" fmla="*/ 13447 w 3186953"/>
              <a:gd name="connsiteY2" fmla="*/ 537882 h 537882"/>
              <a:gd name="connsiteX3" fmla="*/ 0 w 3186953"/>
              <a:gd name="connsiteY3" fmla="*/ 26894 h 537882"/>
              <a:gd name="connsiteX0" fmla="*/ 3182191 w 3182191"/>
              <a:gd name="connsiteY0" fmla="*/ 0 h 537882"/>
              <a:gd name="connsiteX1" fmla="*/ 3182191 w 3182191"/>
              <a:gd name="connsiteY1" fmla="*/ 524435 h 537882"/>
              <a:gd name="connsiteX2" fmla="*/ 8685 w 3182191"/>
              <a:gd name="connsiteY2" fmla="*/ 537882 h 537882"/>
              <a:gd name="connsiteX3" fmla="*/ 0 w 3182191"/>
              <a:gd name="connsiteY3" fmla="*/ 29276 h 537882"/>
              <a:gd name="connsiteX0" fmla="*/ 3182191 w 3182191"/>
              <a:gd name="connsiteY0" fmla="*/ 0 h 537882"/>
              <a:gd name="connsiteX1" fmla="*/ 3179810 w 3182191"/>
              <a:gd name="connsiteY1" fmla="*/ 533960 h 537882"/>
              <a:gd name="connsiteX2" fmla="*/ 8685 w 3182191"/>
              <a:gd name="connsiteY2" fmla="*/ 537882 h 537882"/>
              <a:gd name="connsiteX3" fmla="*/ 0 w 3182191"/>
              <a:gd name="connsiteY3" fmla="*/ 29276 h 537882"/>
              <a:gd name="connsiteX0" fmla="*/ 3175047 w 3179878"/>
              <a:gd name="connsiteY0" fmla="*/ 0 h 535501"/>
              <a:gd name="connsiteX1" fmla="*/ 3179810 w 3179878"/>
              <a:gd name="connsiteY1" fmla="*/ 531579 h 535501"/>
              <a:gd name="connsiteX2" fmla="*/ 8685 w 3179878"/>
              <a:gd name="connsiteY2" fmla="*/ 535501 h 535501"/>
              <a:gd name="connsiteX3" fmla="*/ 0 w 3179878"/>
              <a:gd name="connsiteY3" fmla="*/ 26895 h 535501"/>
              <a:gd name="connsiteX0" fmla="*/ 3175047 w 3181026"/>
              <a:gd name="connsiteY0" fmla="*/ 0 h 535501"/>
              <a:gd name="connsiteX1" fmla="*/ 3179810 w 3181026"/>
              <a:gd name="connsiteY1" fmla="*/ 531579 h 535501"/>
              <a:gd name="connsiteX2" fmla="*/ 8685 w 3181026"/>
              <a:gd name="connsiteY2" fmla="*/ 535501 h 535501"/>
              <a:gd name="connsiteX3" fmla="*/ 0 w 3181026"/>
              <a:gd name="connsiteY3" fmla="*/ 26895 h 535501"/>
              <a:gd name="connsiteX0" fmla="*/ 3175047 w 3179913"/>
              <a:gd name="connsiteY0" fmla="*/ 0 h 535501"/>
              <a:gd name="connsiteX1" fmla="*/ 3179810 w 3179913"/>
              <a:gd name="connsiteY1" fmla="*/ 531579 h 535501"/>
              <a:gd name="connsiteX2" fmla="*/ 8685 w 3179913"/>
              <a:gd name="connsiteY2" fmla="*/ 535501 h 535501"/>
              <a:gd name="connsiteX3" fmla="*/ 0 w 3179913"/>
              <a:gd name="connsiteY3" fmla="*/ 26895 h 535501"/>
              <a:gd name="connsiteX0" fmla="*/ 3179809 w 3180725"/>
              <a:gd name="connsiteY0" fmla="*/ 0 h 535501"/>
              <a:gd name="connsiteX1" fmla="*/ 3179810 w 3180725"/>
              <a:gd name="connsiteY1" fmla="*/ 531579 h 535501"/>
              <a:gd name="connsiteX2" fmla="*/ 8685 w 3180725"/>
              <a:gd name="connsiteY2" fmla="*/ 535501 h 535501"/>
              <a:gd name="connsiteX3" fmla="*/ 0 w 3180725"/>
              <a:gd name="connsiteY3" fmla="*/ 26895 h 535501"/>
              <a:gd name="connsiteX0" fmla="*/ 3179809 w 3180725"/>
              <a:gd name="connsiteY0" fmla="*/ 0 h 528358"/>
              <a:gd name="connsiteX1" fmla="*/ 3179810 w 3180725"/>
              <a:gd name="connsiteY1" fmla="*/ 524436 h 528358"/>
              <a:gd name="connsiteX2" fmla="*/ 8685 w 3180725"/>
              <a:gd name="connsiteY2" fmla="*/ 528358 h 528358"/>
              <a:gd name="connsiteX3" fmla="*/ 0 w 3180725"/>
              <a:gd name="connsiteY3" fmla="*/ 19752 h 528358"/>
              <a:gd name="connsiteX0" fmla="*/ 3177428 w 3180021"/>
              <a:gd name="connsiteY0" fmla="*/ 0 h 525976"/>
              <a:gd name="connsiteX1" fmla="*/ 3179810 w 3180021"/>
              <a:gd name="connsiteY1" fmla="*/ 522054 h 525976"/>
              <a:gd name="connsiteX2" fmla="*/ 8685 w 3180021"/>
              <a:gd name="connsiteY2" fmla="*/ 525976 h 525976"/>
              <a:gd name="connsiteX3" fmla="*/ 0 w 3180021"/>
              <a:gd name="connsiteY3" fmla="*/ 17370 h 525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80021" h="525976">
                <a:moveTo>
                  <a:pt x="3177428" y="0"/>
                </a:moveTo>
                <a:cubicBezTo>
                  <a:pt x="3179015" y="189893"/>
                  <a:pt x="3180604" y="344067"/>
                  <a:pt x="3179810" y="522054"/>
                </a:cubicBezTo>
                <a:lnTo>
                  <a:pt x="8685" y="525976"/>
                </a:lnTo>
                <a:lnTo>
                  <a:pt x="0" y="1737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191715" y="4573139"/>
            <a:ext cx="3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目標値と制御結果の差</a:t>
            </a:r>
            <a:endParaRPr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999903" y="5169700"/>
            <a:ext cx="7816040" cy="1269929"/>
            <a:chOff x="865823" y="3126049"/>
            <a:chExt cx="7816040" cy="1269929"/>
          </a:xfrm>
        </p:grpSpPr>
        <p:sp>
          <p:nvSpPr>
            <p:cNvPr id="40" name="角丸四角形 39"/>
            <p:cNvSpPr/>
            <p:nvPr/>
          </p:nvSpPr>
          <p:spPr>
            <a:xfrm>
              <a:off x="3785616" y="3518154"/>
              <a:ext cx="2263140" cy="8778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350" dirty="0" smtClean="0"/>
                <a:t> </a:t>
              </a:r>
              <a:endParaRPr lang="ja-JP" altLang="en-US" sz="1350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737610" y="3577073"/>
              <a:ext cx="22631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 smtClean="0"/>
                <a:t>情報抽出・</a:t>
              </a:r>
              <a:endParaRPr lang="en-US" altLang="ja-JP" dirty="0" smtClean="0"/>
            </a:p>
            <a:p>
              <a:pPr algn="ctr"/>
              <a:r>
                <a:rPr lang="ja-JP" altLang="en-US" dirty="0" smtClean="0"/>
                <a:t>加工・蓄積</a:t>
              </a:r>
              <a:endParaRPr lang="ja-JP" altLang="en-US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091510" y="3149275"/>
              <a:ext cx="1692211" cy="50783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700" dirty="0" smtClean="0"/>
                <a:t>情報処理</a:t>
              </a:r>
              <a:endParaRPr lang="ja-JP" altLang="en-US" sz="27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65823" y="3713423"/>
              <a:ext cx="22631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dirty="0" smtClean="0"/>
                <a:t>入力データ</a:t>
              </a:r>
              <a:endPara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右矢印 43"/>
            <p:cNvSpPr/>
            <p:nvPr/>
          </p:nvSpPr>
          <p:spPr>
            <a:xfrm>
              <a:off x="3128962" y="3774185"/>
              <a:ext cx="656654" cy="3634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45" name="右矢印 44"/>
            <p:cNvSpPr/>
            <p:nvPr/>
          </p:nvSpPr>
          <p:spPr>
            <a:xfrm>
              <a:off x="6048756" y="3790860"/>
              <a:ext cx="656654" cy="3634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 dirty="0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6705409" y="3731561"/>
              <a:ext cx="19218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dirty="0" smtClean="0"/>
                <a:t>出力データ</a:t>
              </a:r>
              <a:endPara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845065" y="3126049"/>
              <a:ext cx="28367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機能性＋性能＋利用性</a:t>
              </a:r>
              <a:endPara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43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200" dirty="0" smtClean="0"/>
              <a:t>１．３　離散信号とアナログ信号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/>
              <a:t>Discrete </a:t>
            </a:r>
            <a:r>
              <a:rPr lang="en-US" altLang="ja-JP" sz="3200" dirty="0" smtClean="0"/>
              <a:t>Signal and Analog Signal </a:t>
            </a:r>
            <a:endParaRPr kumimoji="1" lang="ja-JP" altLang="en-US" sz="3200" dirty="0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991" y="3501851"/>
            <a:ext cx="5314950" cy="1762125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1331260" y="2396633"/>
            <a:ext cx="74765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dirty="0" smtClean="0"/>
              <a:t>青線</a:t>
            </a:r>
            <a:r>
              <a:rPr lang="en-US" altLang="ja-JP" sz="2000" dirty="0" smtClean="0"/>
              <a:t>	</a:t>
            </a:r>
            <a:r>
              <a:rPr lang="ja-JP" altLang="en-US" sz="2000" dirty="0"/>
              <a:t>：</a:t>
            </a:r>
            <a:r>
              <a:rPr lang="ja-JP" altLang="en-US" sz="2000" dirty="0" smtClean="0"/>
              <a:t>アナログ信号</a:t>
            </a:r>
            <a:endParaRPr lang="en-US" altLang="ja-JP" sz="2000" dirty="0" smtClean="0"/>
          </a:p>
          <a:p>
            <a:pPr defTabSz="1169988"/>
            <a:r>
              <a:rPr lang="ja-JP" altLang="en-US" sz="2000" dirty="0" smtClean="0"/>
              <a:t>棒グラフ</a:t>
            </a:r>
            <a:r>
              <a:rPr lang="en-US" altLang="ja-JP" sz="2000" dirty="0" smtClean="0"/>
              <a:t>	</a:t>
            </a:r>
            <a:r>
              <a:rPr lang="ja-JP" altLang="en-US" sz="2000" dirty="0" smtClean="0"/>
              <a:t>：離散信号</a:t>
            </a:r>
            <a:endParaRPr lang="en-US" altLang="ja-JP" sz="2000" dirty="0" smtClean="0"/>
          </a:p>
          <a:p>
            <a:pPr defTabSz="1169988"/>
            <a:r>
              <a:rPr lang="en-US" altLang="ja-JP" sz="2000" dirty="0"/>
              <a:t>	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離散時間信号</a:t>
            </a:r>
            <a:r>
              <a:rPr lang="en-US" altLang="ja-JP" sz="2000" dirty="0" smtClean="0"/>
              <a:t>(discrete-time signal)</a:t>
            </a:r>
            <a:r>
              <a:rPr lang="ja-JP" altLang="en-US" sz="2000" dirty="0" smtClean="0"/>
              <a:t>ともいう。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15354" y="5057696"/>
            <a:ext cx="74765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dirty="0" smtClean="0"/>
              <a:t>上記離散信号を</a:t>
            </a:r>
            <a:endParaRPr lang="en-US" altLang="ja-JP" sz="2000" dirty="0" smtClean="0"/>
          </a:p>
          <a:p>
            <a:pPr defTabSz="1169988"/>
            <a:r>
              <a:rPr lang="en-US" altLang="ja-JP" sz="2000" dirty="0" smtClean="0"/>
              <a:t>PAM(Pulse Amplitude Modulation)</a:t>
            </a:r>
            <a:r>
              <a:rPr lang="ja-JP" altLang="en-US" sz="2000" dirty="0" smtClean="0"/>
              <a:t>信号という。</a:t>
            </a:r>
            <a:endParaRPr lang="en-US" altLang="ja-JP" sz="2000" dirty="0" smtClean="0"/>
          </a:p>
          <a:p>
            <a:pPr defTabSz="1169988"/>
            <a:r>
              <a:rPr lang="en-US" altLang="ja-JP" sz="2000" dirty="0" smtClean="0"/>
              <a:t>PAM</a:t>
            </a:r>
            <a:r>
              <a:rPr lang="ja-JP" altLang="en-US" sz="2000" dirty="0" smtClean="0"/>
              <a:t>信号の振幅値をディジタル値に変換したものを</a:t>
            </a:r>
            <a:endParaRPr lang="en-US" altLang="ja-JP" sz="2000" dirty="0" smtClean="0"/>
          </a:p>
          <a:p>
            <a:pPr defTabSz="1169988"/>
            <a:r>
              <a:rPr lang="en-US" altLang="ja-JP" sz="2000" dirty="0" smtClean="0"/>
              <a:t>PCM(Pulse Code Modulation)</a:t>
            </a:r>
            <a:r>
              <a:rPr lang="ja-JP" altLang="en-US" sz="2000" dirty="0" smtClean="0"/>
              <a:t>信号という。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1096</TotalTime>
  <Words>624</Words>
  <Application>Microsoft Office PowerPoint</Application>
  <PresentationFormat>画面に合わせる (4:3)</PresentationFormat>
  <Paragraphs>162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7" baseType="lpstr">
      <vt:lpstr>AR P丸ゴシック体M</vt:lpstr>
      <vt:lpstr>HGｺﾞｼｯｸM</vt:lpstr>
      <vt:lpstr>ＭＳ Ｐゴシック</vt:lpstr>
      <vt:lpstr>ＭＳ ゴシック</vt:lpstr>
      <vt:lpstr>Arial</vt:lpstr>
      <vt:lpstr>Calibri</vt:lpstr>
      <vt:lpstr>Corbel</vt:lpstr>
      <vt:lpstr>Times New Roman</vt:lpstr>
      <vt:lpstr>視差</vt:lpstr>
      <vt:lpstr>ディジタル信号演算</vt:lpstr>
      <vt:lpstr>ディジタル信号演算</vt:lpstr>
      <vt:lpstr>１．信号とシステム</vt:lpstr>
      <vt:lpstr>１．１　ディジタル信号処理の対象</vt:lpstr>
      <vt:lpstr> アナログ世界とディジタル世界</vt:lpstr>
      <vt:lpstr>注意すること！</vt:lpstr>
      <vt:lpstr> １．２　信号処理システム Signal Processing System</vt:lpstr>
      <vt:lpstr>通信・制御・情報処理</vt:lpstr>
      <vt:lpstr>１．３　離散信号とアナログ信号 Discrete Signal and Analog Signal </vt:lpstr>
      <vt:lpstr>１．４　表現の違い （１）波形の意味の違い</vt:lpstr>
      <vt:lpstr>（２）アナログデータの通信上の品質確保</vt:lpstr>
      <vt:lpstr>（３）ディジタルデータの通信上の品質確保</vt:lpstr>
      <vt:lpstr>（４）通信回線上は単なるビット列</vt:lpstr>
      <vt:lpstr>【注意】</vt:lpstr>
      <vt:lpstr>１．５　ディジタル信号処理 Digital Signal Processing</vt:lpstr>
      <vt:lpstr>Ａ／Ｄ（Analog to Digital） 変換処理の手順 </vt:lpstr>
      <vt:lpstr>標本化周波数 </vt:lpstr>
      <vt:lpstr>ＰＡＭ信号とＰＣＭ信号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41</cp:revision>
  <cp:lastPrinted>2018-03-20T08:45:37Z</cp:lastPrinted>
  <dcterms:created xsi:type="dcterms:W3CDTF">2018-02-09T02:09:57Z</dcterms:created>
  <dcterms:modified xsi:type="dcterms:W3CDTF">2018-03-21T01:55:51Z</dcterms:modified>
</cp:coreProperties>
</file>