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12192000" cy="6858000"/>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8" autoAdjust="0"/>
    <p:restoredTop sz="94660"/>
  </p:normalViewPr>
  <p:slideViewPr>
    <p:cSldViewPr snapToGrid="0">
      <p:cViewPr varScale="1">
        <p:scale>
          <a:sx n="67" d="100"/>
          <a:sy n="67" d="100"/>
        </p:scale>
        <p:origin x="3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FEFCF30E-2883-460E-8E5F-AEFA7802F256}" type="datetimeFigureOut">
              <a:rPr kumimoji="1" lang="ja-JP" altLang="en-US" smtClean="0"/>
              <a:t>2014/7/6</a:t>
            </a:fld>
            <a:endParaRPr kumimoji="1" lang="ja-JP" altLang="en-US"/>
          </a:p>
        </p:txBody>
      </p:sp>
      <p:sp>
        <p:nvSpPr>
          <p:cNvPr id="4" name="フッター プレースホルダー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BA592315-8B76-4787-9DCE-6376EA1D3DA8}" type="slidenum">
              <a:rPr kumimoji="1" lang="ja-JP" altLang="en-US" smtClean="0"/>
              <a:t>‹#›</a:t>
            </a:fld>
            <a:endParaRPr kumimoji="1" lang="ja-JP" altLang="en-US"/>
          </a:p>
        </p:txBody>
      </p:sp>
    </p:spTree>
    <p:extLst>
      <p:ext uri="{BB962C8B-B14F-4D97-AF65-F5344CB8AC3E}">
        <p14:creationId xmlns:p14="http://schemas.microsoft.com/office/powerpoint/2010/main" val="38690373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586608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3845636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3433539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07025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2766127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2780065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8458246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1956477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3195497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328903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4169256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437461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1103524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964757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1513217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2431900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0873AE5-6E89-49EC-A1F2-2766145D3BD3}" type="datetimeFigureOut">
              <a:rPr kumimoji="1" lang="ja-JP" altLang="en-US" smtClean="0"/>
              <a:t>2014/7/6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372416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0873AE5-6E89-49EC-A1F2-2766145D3BD3}" type="datetimeFigureOut">
              <a:rPr kumimoji="1" lang="ja-JP" altLang="en-US" smtClean="0"/>
              <a:t>2014/7/6</a:t>
            </a:fld>
            <a:endParaRPr kumimoji="1" lang="ja-JP"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5C8C8B5-F519-47F6-A158-8A3C8550F42E}" type="slidenum">
              <a:rPr kumimoji="1" lang="ja-JP" altLang="en-US" smtClean="0"/>
              <a:t>‹#›</a:t>
            </a:fld>
            <a:endParaRPr kumimoji="1" lang="ja-JP" altLang="en-US"/>
          </a:p>
        </p:txBody>
      </p:sp>
    </p:spTree>
    <p:extLst>
      <p:ext uri="{BB962C8B-B14F-4D97-AF65-F5344CB8AC3E}">
        <p14:creationId xmlns:p14="http://schemas.microsoft.com/office/powerpoint/2010/main" val="3861856885"/>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情報と職業（まとめ）</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白井　豊</a:t>
            </a:r>
            <a:endParaRPr kumimoji="1" lang="ja-JP" altLang="en-US" dirty="0"/>
          </a:p>
        </p:txBody>
      </p:sp>
    </p:spTree>
    <p:extLst>
      <p:ext uri="{BB962C8B-B14F-4D97-AF65-F5344CB8AC3E}">
        <p14:creationId xmlns:p14="http://schemas.microsoft.com/office/powerpoint/2010/main" val="2499220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普及への努力・戦略</a:t>
            </a:r>
            <a:endParaRPr kumimoji="1" lang="ja-JP" altLang="en-US" dirty="0"/>
          </a:p>
        </p:txBody>
      </p:sp>
      <p:sp>
        <p:nvSpPr>
          <p:cNvPr id="3" name="コンテンツ プレースホルダー 2"/>
          <p:cNvSpPr>
            <a:spLocks noGrp="1"/>
          </p:cNvSpPr>
          <p:nvPr>
            <p:ph sz="quarter" idx="13"/>
          </p:nvPr>
        </p:nvSpPr>
        <p:spPr/>
        <p:txBody>
          <a:bodyPr/>
          <a:lstStyle/>
          <a:p>
            <a:r>
              <a:rPr kumimoji="1" lang="ja-JP" altLang="en-US" dirty="0" smtClean="0"/>
              <a:t>技術の高度化だけではビジネスは成立しない。</a:t>
            </a:r>
            <a:endParaRPr kumimoji="1" lang="en-US" altLang="ja-JP" dirty="0" smtClean="0"/>
          </a:p>
          <a:p>
            <a:r>
              <a:rPr lang="ja-JP" altLang="en-US" dirty="0" smtClean="0"/>
              <a:t>普及するための戦略・体制・努力が必要。</a:t>
            </a:r>
            <a:endParaRPr lang="en-US" altLang="ja-JP" dirty="0" smtClean="0"/>
          </a:p>
          <a:p>
            <a:r>
              <a:rPr lang="ja-JP" altLang="en-US" dirty="0"/>
              <a:t>場合</a:t>
            </a:r>
            <a:r>
              <a:rPr lang="ja-JP" altLang="en-US" dirty="0" smtClean="0"/>
              <a:t>によってはスポンサーを見つけることも必要。</a:t>
            </a:r>
            <a:endParaRPr lang="en-US" altLang="ja-JP" dirty="0" smtClean="0"/>
          </a:p>
          <a:p>
            <a:r>
              <a:rPr kumimoji="1" lang="ja-JP" altLang="en-US" dirty="0" smtClean="0"/>
              <a:t>普及競争に負けたときの手を引くタイミングの重要性。</a:t>
            </a:r>
            <a:endParaRPr kumimoji="1" lang="en-US" altLang="ja-JP" dirty="0" smtClean="0"/>
          </a:p>
          <a:p>
            <a:pPr marL="0" indent="0">
              <a:buNone/>
            </a:pPr>
            <a:r>
              <a:rPr lang="ja-JP" altLang="en-US" dirty="0"/>
              <a:t>（</a:t>
            </a:r>
            <a:r>
              <a:rPr kumimoji="1" lang="ja-JP" altLang="en-US" dirty="0" smtClean="0"/>
              <a:t>今はじっと我慢の時期なのか，手を引くべき時期なのかの見極めが必要）</a:t>
            </a:r>
            <a:endParaRPr kumimoji="1" lang="ja-JP" altLang="en-US" dirty="0"/>
          </a:p>
        </p:txBody>
      </p:sp>
    </p:spTree>
    <p:extLst>
      <p:ext uri="{BB962C8B-B14F-4D97-AF65-F5344CB8AC3E}">
        <p14:creationId xmlns:p14="http://schemas.microsoft.com/office/powerpoint/2010/main" val="2073215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「樹を見て山を見ず」は良くない，が・・・</a:t>
            </a:r>
            <a:endParaRPr kumimoji="1" lang="ja-JP" altLang="en-US" dirty="0"/>
          </a:p>
        </p:txBody>
      </p:sp>
      <p:sp>
        <p:nvSpPr>
          <p:cNvPr id="3" name="コンテンツ プレースホルダー 2"/>
          <p:cNvSpPr>
            <a:spLocks noGrp="1"/>
          </p:cNvSpPr>
          <p:nvPr>
            <p:ph sz="quarter" idx="13"/>
          </p:nvPr>
        </p:nvSpPr>
        <p:spPr/>
        <p:txBody>
          <a:bodyPr/>
          <a:lstStyle/>
          <a:p>
            <a:r>
              <a:rPr kumimoji="1" lang="ja-JP" altLang="en-US" dirty="0" smtClean="0"/>
              <a:t>概略が分かったからといって分かったつもりになる</a:t>
            </a:r>
            <a:r>
              <a:rPr kumimoji="1" lang="ja-JP" altLang="en-US" dirty="0" err="1" smtClean="0"/>
              <a:t>べ</a:t>
            </a:r>
            <a:r>
              <a:rPr kumimoji="1" lang="ja-JP" altLang="en-US" dirty="0" smtClean="0"/>
              <a:t>からず。</a:t>
            </a:r>
            <a:endParaRPr kumimoji="1" lang="en-US" altLang="ja-JP" dirty="0" smtClean="0"/>
          </a:p>
          <a:p>
            <a:r>
              <a:rPr lang="ja-JP" altLang="en-US" dirty="0" smtClean="0"/>
              <a:t>特に技術的な側面は，シミュレーション等を駆使して精査すること。</a:t>
            </a:r>
            <a:endParaRPr lang="en-US" altLang="ja-JP" dirty="0"/>
          </a:p>
          <a:p>
            <a:r>
              <a:rPr kumimoji="1" lang="ja-JP" altLang="en-US" dirty="0" smtClean="0"/>
              <a:t>表面的な現象面に囚われて，見誤っていることもありうる。</a:t>
            </a:r>
            <a:endParaRPr kumimoji="1" lang="en-US" altLang="ja-JP" dirty="0" smtClean="0"/>
          </a:p>
          <a:p>
            <a:r>
              <a:rPr lang="ja-JP" altLang="en-US" dirty="0" smtClean="0"/>
              <a:t>統計的な結論は，必ずしも原因を特定しているとは限らないことに留意すること。</a:t>
            </a:r>
            <a:endParaRPr kumimoji="1" lang="ja-JP" altLang="en-US" dirty="0"/>
          </a:p>
        </p:txBody>
      </p:sp>
    </p:spTree>
    <p:extLst>
      <p:ext uri="{BB962C8B-B14F-4D97-AF65-F5344CB8AC3E}">
        <p14:creationId xmlns:p14="http://schemas.microsoft.com/office/powerpoint/2010/main" val="2787369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君たちは，若い。だから・・・</a:t>
            </a:r>
            <a:endParaRPr kumimoji="1" lang="ja-JP" altLang="en-US" dirty="0"/>
          </a:p>
        </p:txBody>
      </p:sp>
      <p:sp>
        <p:nvSpPr>
          <p:cNvPr id="3" name="コンテンツ プレースホルダー 2"/>
          <p:cNvSpPr>
            <a:spLocks noGrp="1"/>
          </p:cNvSpPr>
          <p:nvPr>
            <p:ph sz="quarter" idx="13"/>
          </p:nvPr>
        </p:nvSpPr>
        <p:spPr/>
        <p:txBody>
          <a:bodyPr/>
          <a:lstStyle/>
          <a:p>
            <a:r>
              <a:rPr kumimoji="1" lang="ja-JP" altLang="en-US" dirty="0" smtClean="0"/>
              <a:t>新しい発想で，新しいビジネステーマを考えることができる可能性が高い。</a:t>
            </a:r>
            <a:endParaRPr kumimoji="1" lang="en-US" altLang="ja-JP" dirty="0" smtClean="0"/>
          </a:p>
          <a:p>
            <a:r>
              <a:rPr lang="ja-JP" altLang="en-US" dirty="0" smtClean="0"/>
              <a:t>新しいニーズを考え出すことができる可能性が高い。</a:t>
            </a:r>
            <a:endParaRPr lang="en-US" altLang="ja-JP" dirty="0" smtClean="0"/>
          </a:p>
          <a:p>
            <a:r>
              <a:rPr kumimoji="1" lang="ja-JP" altLang="en-US" dirty="0"/>
              <a:t>多少</a:t>
            </a:r>
            <a:r>
              <a:rPr kumimoji="1" lang="ja-JP" altLang="en-US" dirty="0" smtClean="0"/>
              <a:t>の失敗や過ちは取り戻すことができる。</a:t>
            </a:r>
            <a:endParaRPr kumimoji="1" lang="ja-JP" altLang="en-US" dirty="0"/>
          </a:p>
        </p:txBody>
      </p:sp>
    </p:spTree>
    <p:extLst>
      <p:ext uri="{BB962C8B-B14F-4D97-AF65-F5344CB8AC3E}">
        <p14:creationId xmlns:p14="http://schemas.microsoft.com/office/powerpoint/2010/main" val="470810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キーワードは・・・</a:t>
            </a:r>
            <a:endParaRPr kumimoji="1" lang="ja-JP" altLang="en-US" dirty="0"/>
          </a:p>
        </p:txBody>
      </p:sp>
      <p:sp>
        <p:nvSpPr>
          <p:cNvPr id="3" name="コンテンツ プレースホルダー 2"/>
          <p:cNvSpPr>
            <a:spLocks noGrp="1"/>
          </p:cNvSpPr>
          <p:nvPr>
            <p:ph sz="quarter" idx="13"/>
          </p:nvPr>
        </p:nvSpPr>
        <p:spPr>
          <a:xfrm>
            <a:off x="913774" y="2367092"/>
            <a:ext cx="9658976" cy="3424107"/>
          </a:xfrm>
        </p:spPr>
        <p:txBody>
          <a:bodyPr/>
          <a:lstStyle/>
          <a:p>
            <a:r>
              <a:rPr kumimoji="1" lang="ja-JP" altLang="en-US" dirty="0" smtClean="0"/>
              <a:t>発想，</a:t>
            </a:r>
            <a:r>
              <a:rPr lang="ja-JP" altLang="en-US" dirty="0" smtClean="0"/>
              <a:t>ビジネス，</a:t>
            </a:r>
            <a:r>
              <a:rPr kumimoji="1" lang="ja-JP" altLang="en-US" dirty="0" smtClean="0"/>
              <a:t>技術，</a:t>
            </a:r>
            <a:r>
              <a:rPr lang="ja-JP" altLang="en-US" dirty="0" smtClean="0"/>
              <a:t>テーマ</a:t>
            </a:r>
            <a:endParaRPr lang="en-US" altLang="ja-JP" dirty="0" smtClean="0"/>
          </a:p>
          <a:p>
            <a:endParaRPr kumimoji="1" lang="en-US" altLang="ja-JP" dirty="0"/>
          </a:p>
          <a:p>
            <a:pPr marL="0" indent="0">
              <a:buNone/>
            </a:pPr>
            <a:r>
              <a:rPr lang="ja-JP" altLang="en-US" dirty="0" smtClean="0"/>
              <a:t>（ただし「新しい」ということにこだわらなくても「二番煎じ」でもよい）</a:t>
            </a:r>
            <a:endParaRPr lang="en-US" altLang="ja-JP" dirty="0"/>
          </a:p>
          <a:p>
            <a:pPr marL="0" indent="0">
              <a:buNone/>
            </a:pPr>
            <a:endParaRPr kumimoji="1" lang="en-US" altLang="ja-JP" dirty="0" smtClean="0"/>
          </a:p>
          <a:p>
            <a:pPr marL="0" indent="0">
              <a:buNone/>
            </a:pPr>
            <a:r>
              <a:rPr lang="ja-JP" altLang="en-US" dirty="0" smtClean="0"/>
              <a:t>「古き</a:t>
            </a:r>
            <a:r>
              <a:rPr lang="ja-JP" altLang="en-US" dirty="0" err="1" smtClean="0"/>
              <a:t>を</a:t>
            </a:r>
            <a:r>
              <a:rPr lang="ja-JP" altLang="en-US" dirty="0" smtClean="0"/>
              <a:t>訪ねて新しきを知る」</a:t>
            </a:r>
            <a:endParaRPr lang="en-US" altLang="ja-JP" dirty="0" smtClean="0"/>
          </a:p>
          <a:p>
            <a:pPr marL="0" indent="0">
              <a:buNone/>
            </a:pPr>
            <a:r>
              <a:rPr lang="ja-JP" altLang="en-US" dirty="0" smtClean="0"/>
              <a:t>→古いものを新しい視点で見直してビジネスチャンスとする。</a:t>
            </a:r>
            <a:endParaRPr lang="en-US" altLang="ja-JP" dirty="0" smtClean="0"/>
          </a:p>
          <a:p>
            <a:pPr marL="0" indent="0">
              <a:buNone/>
            </a:pPr>
            <a:r>
              <a:rPr kumimoji="1" lang="ja-JP" altLang="en-US" dirty="0"/>
              <a:t>　</a:t>
            </a:r>
            <a:r>
              <a:rPr kumimoji="1" lang="ja-JP" altLang="en-US" dirty="0" smtClean="0"/>
              <a:t>　身の回りに転がっていることを別の視点で見直してビジネスにする。</a:t>
            </a:r>
            <a:endParaRPr kumimoji="1" lang="ja-JP" altLang="en-US" dirty="0"/>
          </a:p>
        </p:txBody>
      </p:sp>
    </p:spTree>
    <p:extLst>
      <p:ext uri="{BB962C8B-B14F-4D97-AF65-F5344CB8AC3E}">
        <p14:creationId xmlns:p14="http://schemas.microsoft.com/office/powerpoint/2010/main" val="3242422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一見，ビジネスになりそうになさそうでも・・・</a:t>
            </a:r>
            <a:endParaRPr kumimoji="1" lang="ja-JP" altLang="en-US" dirty="0"/>
          </a:p>
        </p:txBody>
      </p:sp>
      <p:sp>
        <p:nvSpPr>
          <p:cNvPr id="3" name="コンテンツ プレースホルダー 2"/>
          <p:cNvSpPr>
            <a:spLocks noGrp="1"/>
          </p:cNvSpPr>
          <p:nvPr>
            <p:ph sz="quarter" idx="13"/>
          </p:nvPr>
        </p:nvSpPr>
        <p:spPr/>
        <p:txBody>
          <a:bodyPr/>
          <a:lstStyle/>
          <a:p>
            <a:r>
              <a:rPr kumimoji="1" lang="ja-JP" altLang="en-US" dirty="0" smtClean="0"/>
              <a:t>提供の方法を変える。</a:t>
            </a:r>
            <a:endParaRPr kumimoji="1" lang="en-US" altLang="ja-JP" dirty="0" smtClean="0"/>
          </a:p>
          <a:p>
            <a:r>
              <a:rPr lang="ja-JP" altLang="en-US" dirty="0" smtClean="0"/>
              <a:t>形を変える。</a:t>
            </a:r>
            <a:endParaRPr lang="en-US" altLang="ja-JP" dirty="0" smtClean="0"/>
          </a:p>
          <a:p>
            <a:r>
              <a:rPr lang="ja-JP" altLang="en-US" dirty="0" smtClean="0"/>
              <a:t>見せ筋商品として展示する。</a:t>
            </a:r>
            <a:endParaRPr lang="en-US" altLang="ja-JP" dirty="0" smtClean="0"/>
          </a:p>
          <a:p>
            <a:r>
              <a:rPr kumimoji="1" lang="ja-JP" altLang="en-US" dirty="0"/>
              <a:t>他</a:t>
            </a:r>
            <a:r>
              <a:rPr kumimoji="1" lang="ja-JP" altLang="en-US" dirty="0" smtClean="0"/>
              <a:t>のものと組み合わせる。</a:t>
            </a:r>
            <a:endParaRPr kumimoji="1" lang="en-US" altLang="ja-JP" dirty="0" smtClean="0"/>
          </a:p>
          <a:p>
            <a:r>
              <a:rPr lang="ja-JP" altLang="en-US" dirty="0" smtClean="0"/>
              <a:t>他の製品の広告媒体として使う。</a:t>
            </a:r>
            <a:endParaRPr lang="en-US" altLang="ja-JP" dirty="0" smtClean="0"/>
          </a:p>
          <a:p>
            <a:r>
              <a:rPr lang="ja-JP" altLang="en-US" dirty="0" smtClean="0"/>
              <a:t>興味を持つスポンサーを見つける／団体を作る。</a:t>
            </a:r>
            <a:endParaRPr lang="en-US" altLang="ja-JP" dirty="0" smtClean="0"/>
          </a:p>
          <a:p>
            <a:r>
              <a:rPr kumimoji="1" lang="ja-JP" altLang="en-US" dirty="0" smtClean="0"/>
              <a:t>その他，アイディア次第</a:t>
            </a:r>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1716547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今後の君たちへ・・・</a:t>
            </a:r>
            <a:endParaRPr kumimoji="1" lang="ja-JP" altLang="en-US" dirty="0"/>
          </a:p>
        </p:txBody>
      </p:sp>
      <p:sp>
        <p:nvSpPr>
          <p:cNvPr id="3" name="コンテンツ プレースホルダー 2"/>
          <p:cNvSpPr>
            <a:spLocks noGrp="1"/>
          </p:cNvSpPr>
          <p:nvPr>
            <p:ph sz="quarter" idx="13"/>
          </p:nvPr>
        </p:nvSpPr>
        <p:spPr/>
        <p:txBody>
          <a:bodyPr/>
          <a:lstStyle/>
          <a:p>
            <a:r>
              <a:rPr lang="ja-JP" altLang="en-US" dirty="0"/>
              <a:t>職場にいるときだけが仕事ではない</a:t>
            </a:r>
            <a:r>
              <a:rPr lang="ja-JP" altLang="en-US" dirty="0" smtClean="0"/>
              <a:t>。</a:t>
            </a:r>
            <a:r>
              <a:rPr kumimoji="1" lang="ja-JP" altLang="en-US" dirty="0" smtClean="0"/>
              <a:t>色々なことに興味を持って，目を見張れ。</a:t>
            </a:r>
            <a:endParaRPr kumimoji="1" lang="en-US" altLang="ja-JP" dirty="0" smtClean="0"/>
          </a:p>
          <a:p>
            <a:r>
              <a:rPr lang="ja-JP" altLang="en-US" dirty="0" smtClean="0"/>
              <a:t>そして，知りえたことを活かすことを考えろ。</a:t>
            </a:r>
            <a:endParaRPr lang="en-US" altLang="ja-JP" dirty="0" smtClean="0"/>
          </a:p>
          <a:p>
            <a:r>
              <a:rPr kumimoji="1" lang="ja-JP" altLang="en-US" dirty="0" smtClean="0"/>
              <a:t>とんでもないと思えることでも</a:t>
            </a:r>
            <a:r>
              <a:rPr lang="ja-JP" altLang="en-US" dirty="0"/>
              <a:t>可能性</a:t>
            </a:r>
            <a:r>
              <a:rPr lang="ja-JP" altLang="en-US" dirty="0" smtClean="0"/>
              <a:t>を探れ。</a:t>
            </a:r>
            <a:endParaRPr lang="en-US" altLang="ja-JP" dirty="0" smtClean="0"/>
          </a:p>
          <a:p>
            <a:r>
              <a:rPr kumimoji="1" lang="ja-JP" altLang="en-US" dirty="0"/>
              <a:t>現在</a:t>
            </a:r>
            <a:r>
              <a:rPr kumimoji="1" lang="ja-JP" altLang="en-US" dirty="0" smtClean="0"/>
              <a:t>の方法が必ずしも最上の方法でないことを知り，改善策を考えろ。そして提案せよ。</a:t>
            </a:r>
            <a:endParaRPr kumimoji="1" lang="en-US" altLang="ja-JP" dirty="0" smtClean="0"/>
          </a:p>
          <a:p>
            <a:r>
              <a:rPr kumimoji="1" lang="ja-JP" altLang="en-US" dirty="0" smtClean="0"/>
              <a:t>そして</a:t>
            </a:r>
            <a:r>
              <a:rPr kumimoji="1" lang="ja-JP" altLang="en-US" dirty="0" smtClean="0"/>
              <a:t>，提案する際の説得技術や交渉技術も身につけてほしい</a:t>
            </a:r>
            <a:r>
              <a:rPr kumimoji="1" lang="ja-JP" altLang="en-US" dirty="0" smtClean="0"/>
              <a:t>。</a:t>
            </a:r>
            <a:endParaRPr kumimoji="1" lang="en-US" altLang="ja-JP" dirty="0" smtClean="0"/>
          </a:p>
          <a:p>
            <a:endParaRPr kumimoji="1" lang="en-US" altLang="ja-JP" dirty="0" smtClean="0"/>
          </a:p>
          <a:p>
            <a:pPr marL="0" indent="0">
              <a:buNone/>
            </a:pPr>
            <a:r>
              <a:rPr lang="en-US" altLang="ja-JP" dirty="0" smtClean="0"/>
              <a:t>(</a:t>
            </a:r>
            <a:r>
              <a:rPr lang="ja-JP" altLang="en-US" dirty="0" smtClean="0"/>
              <a:t>最後）　</a:t>
            </a:r>
            <a:r>
              <a:rPr kumimoji="1" lang="ja-JP" altLang="en-US" dirty="0" smtClean="0"/>
              <a:t>若い頃の失敗はやりなおしがきく。かえってビッグになるかも</a:t>
            </a:r>
            <a:r>
              <a:rPr lang="en-US" altLang="ja-JP" dirty="0" smtClean="0"/>
              <a:t>…</a:t>
            </a:r>
          </a:p>
          <a:p>
            <a:endParaRPr lang="en-US" altLang="ja-JP" dirty="0" smtClean="0"/>
          </a:p>
        </p:txBody>
      </p:sp>
    </p:spTree>
    <p:extLst>
      <p:ext uri="{BB962C8B-B14F-4D97-AF65-F5344CB8AC3E}">
        <p14:creationId xmlns:p14="http://schemas.microsoft.com/office/powerpoint/2010/main" val="3964300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話してきたこと</a:t>
            </a:r>
            <a:endParaRPr kumimoji="1" lang="ja-JP" altLang="en-US" dirty="0"/>
          </a:p>
        </p:txBody>
      </p:sp>
      <p:sp>
        <p:nvSpPr>
          <p:cNvPr id="3" name="コンテンツ プレースホルダー 2"/>
          <p:cNvSpPr>
            <a:spLocks noGrp="1"/>
          </p:cNvSpPr>
          <p:nvPr>
            <p:ph sz="quarter" idx="13"/>
          </p:nvPr>
        </p:nvSpPr>
        <p:spPr>
          <a:xfrm>
            <a:off x="913773" y="2367092"/>
            <a:ext cx="11002001" cy="3424107"/>
          </a:xfrm>
        </p:spPr>
        <p:txBody>
          <a:bodyPr/>
          <a:lstStyle/>
          <a:p>
            <a:r>
              <a:rPr kumimoji="1" lang="ja-JP" altLang="en-US" dirty="0" smtClean="0"/>
              <a:t>情報化社会と情報システムの解説。特に基盤となる情報システムにはどのようなものがあるか。</a:t>
            </a:r>
            <a:endParaRPr kumimoji="1" lang="en-US" altLang="ja-JP" dirty="0" smtClean="0"/>
          </a:p>
          <a:p>
            <a:r>
              <a:rPr lang="ja-JP" altLang="en-US" dirty="0"/>
              <a:t>情報化</a:t>
            </a:r>
            <a:r>
              <a:rPr lang="ja-JP" altLang="en-US" dirty="0" smtClean="0"/>
              <a:t>によってビジネス環境はどう変化してきたか？</a:t>
            </a:r>
            <a:endParaRPr lang="en-US" altLang="ja-JP" dirty="0" smtClean="0"/>
          </a:p>
          <a:p>
            <a:r>
              <a:rPr kumimoji="1" lang="ja-JP" altLang="en-US" dirty="0"/>
              <a:t>企業</a:t>
            </a:r>
            <a:r>
              <a:rPr kumimoji="1" lang="ja-JP" altLang="en-US" dirty="0" smtClean="0"/>
              <a:t>において情報はどう活用されているか？</a:t>
            </a:r>
            <a:endParaRPr kumimoji="1" lang="en-US" altLang="ja-JP" dirty="0" smtClean="0"/>
          </a:p>
          <a:p>
            <a:r>
              <a:rPr lang="ja-JP" altLang="en-US" dirty="0" smtClean="0"/>
              <a:t>働く環境と労働観はどう変わってきたか？企業内で求められる人材の変化にも言及。</a:t>
            </a:r>
            <a:endParaRPr lang="en-US" altLang="ja-JP" dirty="0" smtClean="0"/>
          </a:p>
          <a:p>
            <a:r>
              <a:rPr kumimoji="1" lang="ja-JP" altLang="en-US" dirty="0" smtClean="0"/>
              <a:t>情報社会における犯罪と法制度</a:t>
            </a:r>
            <a:endParaRPr kumimoji="1" lang="en-US" altLang="ja-JP" dirty="0" smtClean="0"/>
          </a:p>
          <a:p>
            <a:r>
              <a:rPr lang="ja-JP" altLang="en-US" dirty="0" smtClean="0"/>
              <a:t>情報社会におけるリスクマネージメント</a:t>
            </a:r>
            <a:endParaRPr lang="en-US" altLang="ja-JP" dirty="0" smtClean="0"/>
          </a:p>
          <a:p>
            <a:r>
              <a:rPr kumimoji="1" lang="ja-JP" altLang="en-US" dirty="0"/>
              <a:t>明日</a:t>
            </a:r>
            <a:r>
              <a:rPr kumimoji="1" lang="ja-JP" altLang="en-US" dirty="0" smtClean="0"/>
              <a:t>の情報社会はどう変化していくか？</a:t>
            </a:r>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1078226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今後，社会はどう変化していくか？</a:t>
            </a:r>
            <a:endParaRPr kumimoji="1" lang="ja-JP" altLang="en-US" dirty="0"/>
          </a:p>
        </p:txBody>
      </p:sp>
      <p:sp>
        <p:nvSpPr>
          <p:cNvPr id="3" name="コンテンツ プレースホルダー 2"/>
          <p:cNvSpPr>
            <a:spLocks noGrp="1"/>
          </p:cNvSpPr>
          <p:nvPr>
            <p:ph sz="quarter" idx="13"/>
          </p:nvPr>
        </p:nvSpPr>
        <p:spPr>
          <a:xfrm>
            <a:off x="913774" y="2367092"/>
            <a:ext cx="10363826" cy="2204908"/>
          </a:xfrm>
        </p:spPr>
        <p:txBody>
          <a:bodyPr>
            <a:normAutofit/>
          </a:bodyPr>
          <a:lstStyle/>
          <a:p>
            <a:r>
              <a:rPr lang="ja-JP" altLang="en-US" dirty="0" smtClean="0"/>
              <a:t>少子高齢化社会の進展（老人福祉を支える若年層の比率の低下）</a:t>
            </a:r>
            <a:endParaRPr lang="en-US" altLang="ja-JP" dirty="0" smtClean="0"/>
          </a:p>
          <a:p>
            <a:r>
              <a:rPr lang="ja-JP" altLang="en-US" dirty="0" smtClean="0"/>
              <a:t>人口の減少化傾向（学校等，各種団体の廃止）</a:t>
            </a:r>
            <a:endParaRPr lang="en-US" altLang="ja-JP" dirty="0" smtClean="0"/>
          </a:p>
          <a:p>
            <a:r>
              <a:rPr lang="ja-JP" altLang="en-US" dirty="0"/>
              <a:t>政治</a:t>
            </a:r>
            <a:r>
              <a:rPr lang="ja-JP" altLang="en-US" dirty="0" smtClean="0"/>
              <a:t>の右傾化傾向の進展（平和主義日本の変質？）</a:t>
            </a:r>
            <a:endParaRPr lang="en-US" altLang="ja-JP" dirty="0" smtClean="0"/>
          </a:p>
          <a:p>
            <a:r>
              <a:rPr lang="ja-JP" altLang="en-US" dirty="0" smtClean="0"/>
              <a:t>情報化の更なる進展と我々の情報機器はどう変質していくか？　</a:t>
            </a:r>
            <a:endParaRPr lang="en-US" altLang="ja-JP" dirty="0" smtClean="0"/>
          </a:p>
          <a:p>
            <a:endParaRPr kumimoji="1" lang="ja-JP" altLang="en-US" dirty="0"/>
          </a:p>
        </p:txBody>
      </p:sp>
      <p:sp>
        <p:nvSpPr>
          <p:cNvPr id="4" name="コンテンツ プレースホルダー 2"/>
          <p:cNvSpPr txBox="1">
            <a:spLocks/>
          </p:cNvSpPr>
          <p:nvPr/>
        </p:nvSpPr>
        <p:spPr>
          <a:xfrm>
            <a:off x="1842461" y="5119817"/>
            <a:ext cx="4558339" cy="638046"/>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buNone/>
            </a:pPr>
            <a:r>
              <a:rPr lang="ja-JP" altLang="en-US" dirty="0" smtClean="0"/>
              <a:t>どう考え，どう動くべきか？</a:t>
            </a:r>
            <a:endParaRPr lang="ja-JP" altLang="en-US" dirty="0"/>
          </a:p>
        </p:txBody>
      </p:sp>
      <p:sp>
        <p:nvSpPr>
          <p:cNvPr id="5" name="下矢印 4"/>
          <p:cNvSpPr/>
          <p:nvPr/>
        </p:nvSpPr>
        <p:spPr>
          <a:xfrm>
            <a:off x="3156911" y="4488654"/>
            <a:ext cx="500062" cy="471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542738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今後の技術の進展</a:t>
            </a:r>
            <a:endParaRPr kumimoji="1" lang="ja-JP" altLang="en-US" dirty="0"/>
          </a:p>
        </p:txBody>
      </p:sp>
      <p:sp>
        <p:nvSpPr>
          <p:cNvPr id="3" name="コンテンツ プレースホルダー 2"/>
          <p:cNvSpPr>
            <a:spLocks noGrp="1"/>
          </p:cNvSpPr>
          <p:nvPr>
            <p:ph sz="quarter" idx="13"/>
          </p:nvPr>
        </p:nvSpPr>
        <p:spPr/>
        <p:txBody>
          <a:bodyPr/>
          <a:lstStyle/>
          <a:p>
            <a:r>
              <a:rPr lang="ja-JP" altLang="en-US" dirty="0" smtClean="0"/>
              <a:t>情報工学の専門家として技術の進展にどう関わっていくか？</a:t>
            </a:r>
            <a:endParaRPr lang="en-US" altLang="ja-JP" dirty="0" smtClean="0"/>
          </a:p>
          <a:p>
            <a:r>
              <a:rPr kumimoji="1" lang="ja-JP" altLang="en-US" dirty="0" smtClean="0"/>
              <a:t>応用技術か基礎技術か？</a:t>
            </a:r>
            <a:endParaRPr kumimoji="1" lang="en-US" altLang="ja-JP" dirty="0" smtClean="0"/>
          </a:p>
          <a:p>
            <a:r>
              <a:rPr lang="ja-JP" altLang="en-US" dirty="0" smtClean="0"/>
              <a:t>技術開発か，技術開発のプロモートか，プロジェクトの管理・指導か？</a:t>
            </a:r>
            <a:endParaRPr lang="en-US" altLang="ja-JP" dirty="0" smtClean="0"/>
          </a:p>
          <a:p>
            <a:r>
              <a:rPr kumimoji="1" lang="ja-JP" altLang="en-US" dirty="0" smtClean="0"/>
              <a:t>「もの（製品）」の開発か，「方法（手法）」の開発か？</a:t>
            </a:r>
            <a:endParaRPr kumimoji="1" lang="en-US" altLang="ja-JP" dirty="0" smtClean="0"/>
          </a:p>
          <a:p>
            <a:r>
              <a:rPr lang="ja-JP" altLang="en-US" dirty="0" smtClean="0"/>
              <a:t>ニーズ志向による製品開発か，シーズ志向による製品開発か？</a:t>
            </a:r>
            <a:endParaRPr lang="en-US" altLang="ja-JP" dirty="0" smtClean="0"/>
          </a:p>
          <a:p>
            <a:r>
              <a:rPr kumimoji="1" lang="ja-JP" altLang="en-US" dirty="0" smtClean="0"/>
              <a:t>他</a:t>
            </a:r>
            <a:r>
              <a:rPr kumimoji="1" lang="ja-JP" altLang="en-US" dirty="0"/>
              <a:t>者</a:t>
            </a:r>
            <a:r>
              <a:rPr kumimoji="1" lang="ja-JP" altLang="en-US" dirty="0" smtClean="0"/>
              <a:t>が開発した「もの」，「方法」の利用分野の開拓か，普及への貢献か？</a:t>
            </a:r>
            <a:endParaRPr kumimoji="1" lang="en-US" altLang="ja-JP" dirty="0" smtClean="0"/>
          </a:p>
          <a:p>
            <a:endParaRPr kumimoji="1" lang="ja-JP" altLang="en-US" dirty="0"/>
          </a:p>
        </p:txBody>
      </p:sp>
    </p:spTree>
    <p:extLst>
      <p:ext uri="{BB962C8B-B14F-4D97-AF65-F5344CB8AC3E}">
        <p14:creationId xmlns:p14="http://schemas.microsoft.com/office/powerpoint/2010/main" val="4260027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いずれにしても・・・</a:t>
            </a:r>
            <a:endParaRPr kumimoji="1" lang="ja-JP" altLang="en-US" dirty="0"/>
          </a:p>
        </p:txBody>
      </p:sp>
      <p:sp>
        <p:nvSpPr>
          <p:cNvPr id="3" name="コンテンツ プレースホルダー 2"/>
          <p:cNvSpPr>
            <a:spLocks noGrp="1"/>
          </p:cNvSpPr>
          <p:nvPr>
            <p:ph sz="quarter" idx="13"/>
          </p:nvPr>
        </p:nvSpPr>
        <p:spPr/>
        <p:txBody>
          <a:bodyPr/>
          <a:lstStyle/>
          <a:p>
            <a:r>
              <a:rPr lang="ja-JP" altLang="en-US" dirty="0" smtClean="0"/>
              <a:t>「技術はどう進展するのだろう」という第三者的な疑問は技術者としてはありえない。</a:t>
            </a:r>
            <a:endParaRPr lang="en-US" altLang="ja-JP" dirty="0" smtClean="0"/>
          </a:p>
          <a:p>
            <a:r>
              <a:rPr kumimoji="1" lang="ja-JP" altLang="en-US" dirty="0" smtClean="0"/>
              <a:t>自らが技術の進展に「関わってるのだ」という視点が必要。</a:t>
            </a:r>
            <a:endParaRPr kumimoji="1" lang="en-US" altLang="ja-JP" dirty="0" smtClean="0"/>
          </a:p>
          <a:p>
            <a:r>
              <a:rPr lang="ja-JP" altLang="en-US" dirty="0" smtClean="0"/>
              <a:t>他</a:t>
            </a:r>
            <a:r>
              <a:rPr lang="ja-JP" altLang="en-US" dirty="0"/>
              <a:t>者</a:t>
            </a:r>
            <a:r>
              <a:rPr lang="ja-JP" altLang="en-US" dirty="0" smtClean="0"/>
              <a:t>の研究に敏感であれ！！（論文等に目を通す習慣を持て）</a:t>
            </a:r>
            <a:endParaRPr lang="en-US" altLang="ja-JP" dirty="0" smtClean="0"/>
          </a:p>
          <a:p>
            <a:r>
              <a:rPr kumimoji="1" lang="ja-JP" altLang="en-US" dirty="0" smtClean="0"/>
              <a:t>自らの興味に関係のある他者の研究から目を離すな。真似することも考える。</a:t>
            </a:r>
            <a:endParaRPr kumimoji="1" lang="en-US" altLang="ja-JP" dirty="0" smtClean="0"/>
          </a:p>
          <a:p>
            <a:r>
              <a:rPr lang="ja-JP" altLang="en-US" dirty="0" smtClean="0"/>
              <a:t>ニーズ志向による製品開発か，シーズ志向による製品開発か？</a:t>
            </a:r>
            <a:endParaRPr lang="en-US" altLang="ja-JP" dirty="0" smtClean="0"/>
          </a:p>
          <a:p>
            <a:r>
              <a:rPr kumimoji="1" lang="ja-JP" altLang="en-US" dirty="0" smtClean="0"/>
              <a:t>他</a:t>
            </a:r>
            <a:r>
              <a:rPr kumimoji="1" lang="ja-JP" altLang="en-US" dirty="0"/>
              <a:t>者</a:t>
            </a:r>
            <a:r>
              <a:rPr kumimoji="1" lang="ja-JP" altLang="en-US" dirty="0" smtClean="0"/>
              <a:t>が開発した「もの」，「方法」の利用分野の開拓か，普及への貢献か？</a:t>
            </a:r>
            <a:endParaRPr kumimoji="1" lang="en-US" altLang="ja-JP" dirty="0" smtClean="0"/>
          </a:p>
          <a:p>
            <a:endParaRPr kumimoji="1" lang="ja-JP" altLang="en-US" dirty="0"/>
          </a:p>
        </p:txBody>
      </p:sp>
    </p:spTree>
    <p:extLst>
      <p:ext uri="{BB962C8B-B14F-4D97-AF65-F5344CB8AC3E}">
        <p14:creationId xmlns:p14="http://schemas.microsoft.com/office/powerpoint/2010/main" val="426315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道端の花も興味のなか</a:t>
            </a:r>
            <a:r>
              <a:rPr kumimoji="1" lang="ja-JP" altLang="en-US" dirty="0" err="1" smtClean="0"/>
              <a:t>りせば</a:t>
            </a:r>
            <a:r>
              <a:rPr kumimoji="1" lang="ja-JP" altLang="en-US" dirty="0" smtClean="0"/>
              <a:t>・・・</a:t>
            </a:r>
            <a:endParaRPr kumimoji="1" lang="ja-JP" altLang="en-US" dirty="0"/>
          </a:p>
        </p:txBody>
      </p:sp>
      <p:sp>
        <p:nvSpPr>
          <p:cNvPr id="3" name="コンテンツ プレースホルダー 2"/>
          <p:cNvSpPr>
            <a:spLocks noGrp="1"/>
          </p:cNvSpPr>
          <p:nvPr>
            <p:ph sz="quarter" idx="13"/>
          </p:nvPr>
        </p:nvSpPr>
        <p:spPr>
          <a:xfrm>
            <a:off x="913774" y="2367092"/>
            <a:ext cx="10363826" cy="3819396"/>
          </a:xfrm>
        </p:spPr>
        <p:txBody>
          <a:bodyPr>
            <a:normAutofit/>
          </a:bodyPr>
          <a:lstStyle/>
          <a:p>
            <a:r>
              <a:rPr lang="ja-JP" altLang="en-US" dirty="0"/>
              <a:t>色々</a:t>
            </a:r>
            <a:r>
              <a:rPr lang="ja-JP" altLang="en-US" dirty="0" smtClean="0"/>
              <a:t>なことに興味をもって観察しよう。</a:t>
            </a:r>
            <a:endParaRPr lang="en-US" altLang="ja-JP" dirty="0" smtClean="0"/>
          </a:p>
          <a:p>
            <a:r>
              <a:rPr kumimoji="1" lang="ja-JP" altLang="en-US" dirty="0"/>
              <a:t>専門外</a:t>
            </a:r>
            <a:r>
              <a:rPr kumimoji="1" lang="ja-JP" altLang="en-US" dirty="0" smtClean="0"/>
              <a:t>のことでも自らの仕事のヒントになることもある。</a:t>
            </a:r>
            <a:endParaRPr kumimoji="1" lang="en-US" altLang="ja-JP" dirty="0" smtClean="0"/>
          </a:p>
          <a:p>
            <a:r>
              <a:rPr kumimoji="1" lang="ja-JP" altLang="en-US" dirty="0" smtClean="0"/>
              <a:t>とるに足らない「おもちゃ」みたいなものでも可能性を秘めているものもある。</a:t>
            </a:r>
            <a:endParaRPr kumimoji="1" lang="en-US" altLang="ja-JP" dirty="0" smtClean="0"/>
          </a:p>
          <a:p>
            <a:pPr marL="0" indent="0">
              <a:buNone/>
            </a:pPr>
            <a:r>
              <a:rPr lang="ja-JP" altLang="en-US" dirty="0" smtClean="0"/>
              <a:t>（例）マイコンキットが売り出されていた時代</a:t>
            </a:r>
            <a:endParaRPr lang="en-US" altLang="ja-JP" dirty="0" smtClean="0"/>
          </a:p>
          <a:p>
            <a:pPr marL="0" indent="0">
              <a:buNone/>
            </a:pPr>
            <a:r>
              <a:rPr lang="ja-JP" altLang="en-US" dirty="0"/>
              <a:t>　</a:t>
            </a:r>
            <a:r>
              <a:rPr lang="ja-JP" altLang="en-US" dirty="0" smtClean="0"/>
              <a:t>　　「これからはスパコンの時代，マイコンみたいなおもちゃなんか役に立つわけがない」</a:t>
            </a:r>
            <a:endParaRPr lang="en-US" altLang="ja-JP" dirty="0" smtClean="0"/>
          </a:p>
          <a:p>
            <a:pPr marL="0" indent="0">
              <a:buNone/>
            </a:pPr>
            <a:r>
              <a:rPr kumimoji="1" lang="ja-JP" altLang="en-US" dirty="0"/>
              <a:t>　</a:t>
            </a:r>
            <a:r>
              <a:rPr kumimoji="1" lang="ja-JP" altLang="en-US" dirty="0" smtClean="0"/>
              <a:t>　　と言っていた人もいた。</a:t>
            </a:r>
            <a:endParaRPr kumimoji="1" lang="en-US" altLang="ja-JP" dirty="0" smtClean="0"/>
          </a:p>
          <a:p>
            <a:r>
              <a:rPr lang="ja-JP" altLang="en-US" dirty="0" smtClean="0"/>
              <a:t>その時点では非常識と思える方法も，成功への道につながるかもしれない。</a:t>
            </a:r>
            <a:endParaRPr kumimoji="1" lang="ja-JP" altLang="en-US" dirty="0"/>
          </a:p>
        </p:txBody>
      </p:sp>
    </p:spTree>
    <p:extLst>
      <p:ext uri="{BB962C8B-B14F-4D97-AF65-F5344CB8AC3E}">
        <p14:creationId xmlns:p14="http://schemas.microsoft.com/office/powerpoint/2010/main" val="980432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諦めた時ができなくなった時・・・</a:t>
            </a:r>
            <a:endParaRPr kumimoji="1" lang="ja-JP" altLang="en-US" dirty="0"/>
          </a:p>
        </p:txBody>
      </p:sp>
      <p:sp>
        <p:nvSpPr>
          <p:cNvPr id="3" name="コンテンツ プレースホルダー 2"/>
          <p:cNvSpPr>
            <a:spLocks noGrp="1"/>
          </p:cNvSpPr>
          <p:nvPr>
            <p:ph sz="quarter" idx="13"/>
          </p:nvPr>
        </p:nvSpPr>
        <p:spPr/>
        <p:txBody>
          <a:bodyPr/>
          <a:lstStyle/>
          <a:p>
            <a:r>
              <a:rPr lang="ja-JP" altLang="en-US" dirty="0"/>
              <a:t>「自分には難しい」と思ったときが実は「できなくなったとき</a:t>
            </a:r>
            <a:r>
              <a:rPr lang="ja-JP" altLang="en-US" dirty="0" smtClean="0"/>
              <a:t>」。</a:t>
            </a:r>
            <a:endParaRPr lang="en-US" altLang="ja-JP" dirty="0"/>
          </a:p>
          <a:p>
            <a:r>
              <a:rPr lang="ja-JP" altLang="en-US" dirty="0" smtClean="0"/>
              <a:t>問題解決を諦めない「しつこさ」も技術者には必要。</a:t>
            </a:r>
            <a:endParaRPr lang="en-US" altLang="ja-JP" dirty="0" smtClean="0"/>
          </a:p>
          <a:p>
            <a:r>
              <a:rPr lang="ja-JP" altLang="en-US" dirty="0" smtClean="0"/>
              <a:t>困難</a:t>
            </a:r>
            <a:r>
              <a:rPr lang="ja-JP" altLang="en-US" dirty="0"/>
              <a:t>な問題でも，悩みに悩んだあげくひらめくときがある</a:t>
            </a:r>
            <a:r>
              <a:rPr lang="ja-JP" altLang="en-US" dirty="0" smtClean="0"/>
              <a:t>。</a:t>
            </a:r>
            <a:endParaRPr lang="en-US" altLang="ja-JP" dirty="0" smtClean="0"/>
          </a:p>
          <a:p>
            <a:r>
              <a:rPr kumimoji="1" lang="ja-JP" altLang="en-US" dirty="0"/>
              <a:t>他者</a:t>
            </a:r>
            <a:r>
              <a:rPr kumimoji="1" lang="ja-JP" altLang="en-US" dirty="0" smtClean="0"/>
              <a:t>への相談や他者との技術論争も役に立つことが多い。</a:t>
            </a:r>
            <a:endParaRPr kumimoji="1" lang="en-US" altLang="ja-JP" dirty="0" smtClean="0"/>
          </a:p>
          <a:p>
            <a:r>
              <a:rPr lang="ja-JP" altLang="en-US" dirty="0" smtClean="0"/>
              <a:t>「難しい」と思うより「可能にするにはどうすればいいか」と考えよう。</a:t>
            </a:r>
            <a:endParaRPr lang="en-US" altLang="ja-JP" dirty="0" smtClean="0"/>
          </a:p>
        </p:txBody>
      </p:sp>
    </p:spTree>
    <p:extLst>
      <p:ext uri="{BB962C8B-B14F-4D97-AF65-F5344CB8AC3E}">
        <p14:creationId xmlns:p14="http://schemas.microsoft.com/office/powerpoint/2010/main" val="4162359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仕事上</a:t>
            </a:r>
            <a:r>
              <a:rPr lang="ja-JP" altLang="en-US" dirty="0" smtClean="0"/>
              <a:t>で困難な問題が発生したとき・・・</a:t>
            </a:r>
            <a:endParaRPr kumimoji="1" lang="ja-JP" altLang="en-US" dirty="0"/>
          </a:p>
        </p:txBody>
      </p:sp>
      <p:sp>
        <p:nvSpPr>
          <p:cNvPr id="3" name="コンテンツ プレースホルダー 2"/>
          <p:cNvSpPr>
            <a:spLocks noGrp="1"/>
          </p:cNvSpPr>
          <p:nvPr>
            <p:ph sz="quarter" idx="13"/>
          </p:nvPr>
        </p:nvSpPr>
        <p:spPr/>
        <p:txBody>
          <a:bodyPr/>
          <a:lstStyle/>
          <a:p>
            <a:r>
              <a:rPr kumimoji="1" lang="ja-JP" altLang="en-US" dirty="0" smtClean="0"/>
              <a:t>難しい問題が与えられても，まずは「検討してみます・調べてみます」と言おう。</a:t>
            </a:r>
            <a:endParaRPr kumimoji="1" lang="en-US" altLang="ja-JP" dirty="0" smtClean="0"/>
          </a:p>
          <a:p>
            <a:r>
              <a:rPr kumimoji="1" lang="ja-JP" altLang="en-US" dirty="0" smtClean="0"/>
              <a:t>「無理です」と言うより「こうしましょう。この方が有利です」と言おう（逆提案型）。</a:t>
            </a:r>
            <a:endParaRPr lang="en-US" altLang="ja-JP" dirty="0" smtClean="0"/>
          </a:p>
          <a:p>
            <a:r>
              <a:rPr kumimoji="1" lang="ja-JP" altLang="en-US" dirty="0" smtClean="0"/>
              <a:t>論理的に不可能な理由が見つかったとき，基本に戻って別の方法による解決策を考えよう。</a:t>
            </a:r>
            <a:endParaRPr kumimoji="1" lang="en-US" altLang="ja-JP" dirty="0" smtClean="0"/>
          </a:p>
        </p:txBody>
      </p:sp>
    </p:spTree>
    <p:extLst>
      <p:ext uri="{BB962C8B-B14F-4D97-AF65-F5344CB8AC3E}">
        <p14:creationId xmlns:p14="http://schemas.microsoft.com/office/powerpoint/2010/main" val="3526672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良いものでも売れる（普及する）とは限らない・・・</a:t>
            </a:r>
            <a:endParaRPr kumimoji="1" lang="ja-JP" altLang="en-US" dirty="0"/>
          </a:p>
        </p:txBody>
      </p:sp>
      <p:sp>
        <p:nvSpPr>
          <p:cNvPr id="3" name="コンテンツ プレースホルダー 2"/>
          <p:cNvSpPr>
            <a:spLocks noGrp="1"/>
          </p:cNvSpPr>
          <p:nvPr>
            <p:ph sz="quarter" idx="13"/>
          </p:nvPr>
        </p:nvSpPr>
        <p:spPr/>
        <p:txBody>
          <a:bodyPr/>
          <a:lstStyle/>
          <a:p>
            <a:r>
              <a:rPr kumimoji="1" lang="en-US" altLang="ja-JP" dirty="0" smtClean="0"/>
              <a:t>Windows</a:t>
            </a:r>
            <a:r>
              <a:rPr kumimoji="1" lang="ja-JP" altLang="en-US" dirty="0" smtClean="0"/>
              <a:t>と</a:t>
            </a:r>
            <a:r>
              <a:rPr kumimoji="1" lang="en-US" altLang="ja-JP" dirty="0" smtClean="0"/>
              <a:t>Mac</a:t>
            </a:r>
          </a:p>
          <a:p>
            <a:r>
              <a:rPr lang="ja-JP" altLang="en-US" dirty="0" smtClean="0"/>
              <a:t>インテルとモトローラ</a:t>
            </a:r>
            <a:endParaRPr lang="en-US" altLang="ja-JP" dirty="0" smtClean="0"/>
          </a:p>
          <a:p>
            <a:r>
              <a:rPr kumimoji="1" lang="en-US" altLang="ja-JP" dirty="0" smtClean="0"/>
              <a:t>IBM</a:t>
            </a:r>
            <a:r>
              <a:rPr kumimoji="1" lang="ja-JP" altLang="en-US" dirty="0" smtClean="0"/>
              <a:t>と</a:t>
            </a:r>
            <a:r>
              <a:rPr kumimoji="1" lang="en-US" altLang="ja-JP" dirty="0" smtClean="0"/>
              <a:t>GE</a:t>
            </a:r>
          </a:p>
          <a:p>
            <a:r>
              <a:rPr lang="en-US" altLang="ja-JP" dirty="0" smtClean="0"/>
              <a:t>C</a:t>
            </a:r>
            <a:r>
              <a:rPr lang="ja-JP" altLang="en-US" dirty="0" smtClean="0"/>
              <a:t>と</a:t>
            </a:r>
            <a:r>
              <a:rPr lang="en-US" altLang="ja-JP" dirty="0" smtClean="0"/>
              <a:t>Pascal</a:t>
            </a:r>
          </a:p>
          <a:p>
            <a:r>
              <a:rPr kumimoji="1" lang="en-US" altLang="ja-JP" dirty="0" smtClean="0"/>
              <a:t>MS-DOS</a:t>
            </a:r>
            <a:r>
              <a:rPr kumimoji="1" lang="ja-JP" altLang="en-US" dirty="0" smtClean="0"/>
              <a:t>と</a:t>
            </a:r>
            <a:r>
              <a:rPr kumimoji="1" lang="en-US" altLang="ja-JP" dirty="0" smtClean="0"/>
              <a:t>CP/M</a:t>
            </a:r>
            <a:endParaRPr kumimoji="1" lang="ja-JP" altLang="en-US" dirty="0"/>
          </a:p>
        </p:txBody>
      </p:sp>
    </p:spTree>
    <p:extLst>
      <p:ext uri="{BB962C8B-B14F-4D97-AF65-F5344CB8AC3E}">
        <p14:creationId xmlns:p14="http://schemas.microsoft.com/office/powerpoint/2010/main" val="581027204"/>
      </p:ext>
    </p:extLst>
  </p:cSld>
  <p:clrMapOvr>
    <a:masterClrMapping/>
  </p:clrMapOvr>
</p:sld>
</file>

<file path=ppt/theme/theme1.xml><?xml version="1.0" encoding="utf-8"?>
<a:theme xmlns:a="http://schemas.openxmlformats.org/drawingml/2006/main" name="しずく">
  <a:themeElements>
    <a:clrScheme name="しず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しず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TC104033925[[fn=しずく]]</Template>
  <TotalTime>2619</TotalTime>
  <Words>1073</Words>
  <Application>Microsoft Office PowerPoint</Application>
  <PresentationFormat>ワイド画面</PresentationFormat>
  <Paragraphs>93</Paragraphs>
  <Slides>15</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ＭＳ Ｐゴシック</vt:lpstr>
      <vt:lpstr>Arial</vt:lpstr>
      <vt:lpstr>Calibri</vt:lpstr>
      <vt:lpstr>Tw Cen MT</vt:lpstr>
      <vt:lpstr>しずく</vt:lpstr>
      <vt:lpstr>情報と職業（まとめ）</vt:lpstr>
      <vt:lpstr>話してきたこと</vt:lpstr>
      <vt:lpstr>今後，社会はどう変化していくか？</vt:lpstr>
      <vt:lpstr>今後の技術の進展</vt:lpstr>
      <vt:lpstr>いずれにしても・・・</vt:lpstr>
      <vt:lpstr>道端の花も興味のなかりせば・・・</vt:lpstr>
      <vt:lpstr>諦めた時ができなくなった時・・・</vt:lpstr>
      <vt:lpstr>仕事上で困難な問題が発生したとき・・・</vt:lpstr>
      <vt:lpstr>良いものでも売れる（普及する）とは限らない・・・</vt:lpstr>
      <vt:lpstr>普及への努力・戦略</vt:lpstr>
      <vt:lpstr>「樹を見て山を見ず」は良くない，が・・・</vt:lpstr>
      <vt:lpstr>君たちは，若い。だから・・・</vt:lpstr>
      <vt:lpstr>キーワードは・・・</vt:lpstr>
      <vt:lpstr>一見，ビジネスになりそうになさそうでも・・・</vt:lpstr>
      <vt:lpstr>今後の君たちへ・・・</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情報と職業（まとめ）</dc:title>
  <dc:creator>白井豊</dc:creator>
  <cp:lastModifiedBy>白井豊</cp:lastModifiedBy>
  <cp:revision>18</cp:revision>
  <cp:lastPrinted>2014-07-02T05:08:06Z</cp:lastPrinted>
  <dcterms:created xsi:type="dcterms:W3CDTF">2014-06-30T05:46:51Z</dcterms:created>
  <dcterms:modified xsi:type="dcterms:W3CDTF">2014-07-05T21:11:17Z</dcterms:modified>
</cp:coreProperties>
</file>