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ja-JP"/>
    </a:defPPr>
    <a:lvl1pPr algn="l" rtl="0" eaLnBrk="0" fontAlgn="base" hangingPunct="0">
      <a:spcBef>
        <a:spcPct val="0"/>
      </a:spcBef>
      <a:spcAft>
        <a:spcPct val="0"/>
      </a:spcAft>
      <a:defRPr kumimoji="1" sz="3200" kern="1200">
        <a:solidFill>
          <a:srgbClr val="FFFF99"/>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rgbClr val="FFFF99"/>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rgbClr val="FFFF99"/>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rgbClr val="FFFF99"/>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rgbClr val="FFFF99"/>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rgbClr val="FFFF99"/>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rgbClr val="FFFF99"/>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rgbClr val="FFFF99"/>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rgbClr val="FFFF99"/>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CC00"/>
    <a:srgbClr val="0000CC"/>
    <a:srgbClr val="CC0066"/>
    <a:srgbClr val="FFFF00"/>
    <a:srgbClr val="FFE445"/>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53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a:solidFill>
                  <a:schemeClr val="tx1"/>
                </a:solidFill>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a:solidFill>
                  <a:schemeClr val="tx1"/>
                </a:solidFill>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a:solidFill>
                  <a:schemeClr val="tx1"/>
                </a:solidFill>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a:solidFill>
                  <a:schemeClr val="tx1"/>
                </a:solidFill>
              </a:defRPr>
            </a:lvl1pPr>
          </a:lstStyle>
          <a:p>
            <a:pPr>
              <a:defRPr/>
            </a:pPr>
            <a:fld id="{974B1DB5-2DBD-4926-ACB9-B5C79C3D2ADE}" type="slidenum">
              <a:rPr lang="en-US" altLang="ja-JP"/>
              <a:pPr>
                <a:defRPr/>
              </a:pPr>
              <a:t>‹#›</a:t>
            </a:fld>
            <a:endParaRPr lang="en-US" altLang="ja-JP"/>
          </a:p>
        </p:txBody>
      </p:sp>
    </p:spTree>
    <p:extLst>
      <p:ext uri="{BB962C8B-B14F-4D97-AF65-F5344CB8AC3E}">
        <p14:creationId xmlns:p14="http://schemas.microsoft.com/office/powerpoint/2010/main" val="4269006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a:solidFill>
                  <a:schemeClr val="tx1"/>
                </a:solidFill>
              </a:defRPr>
            </a:lvl1pPr>
          </a:lstStyle>
          <a:p>
            <a:pPr>
              <a:defRPr/>
            </a:pPr>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a:solidFill>
                  <a:schemeClr val="tx1"/>
                </a:solidFill>
              </a:defRPr>
            </a:lvl1pPr>
          </a:lstStyle>
          <a:p>
            <a:pPr>
              <a:defRPr/>
            </a:pPr>
            <a:endParaRPr lang="en-US" altLang="ja-JP"/>
          </a:p>
        </p:txBody>
      </p:sp>
      <p:sp>
        <p:nvSpPr>
          <p:cNvPr id="19460" name="Rectangle 1028"/>
          <p:cNvSpPr>
            <a:spLocks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a:solidFill>
                  <a:schemeClr val="tx1"/>
                </a:solidFill>
              </a:defRPr>
            </a:lvl1pPr>
          </a:lstStyle>
          <a:p>
            <a:pPr>
              <a:defRPr/>
            </a:pPr>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a:solidFill>
                  <a:schemeClr val="tx1"/>
                </a:solidFill>
              </a:defRPr>
            </a:lvl1pPr>
          </a:lstStyle>
          <a:p>
            <a:pPr>
              <a:defRPr/>
            </a:pPr>
            <a:fld id="{AE97CF12-4CFA-4046-AC84-0B80546A5DA9}" type="slidenum">
              <a:rPr lang="en-US" altLang="ja-JP"/>
              <a:pPr>
                <a:defRPr/>
              </a:pPr>
              <a:t>‹#›</a:t>
            </a:fld>
            <a:endParaRPr lang="en-US" altLang="ja-JP"/>
          </a:p>
        </p:txBody>
      </p:sp>
    </p:spTree>
    <p:extLst>
      <p:ext uri="{BB962C8B-B14F-4D97-AF65-F5344CB8AC3E}">
        <p14:creationId xmlns:p14="http://schemas.microsoft.com/office/powerpoint/2010/main" val="3567205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66442" y="4777380"/>
            <a:ext cx="662096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E7CD933C-4393-46F1-907B-4C27AE2DA243}" type="slidenum">
              <a:rPr lang="en-US" altLang="ja-JP"/>
              <a:pPr>
                <a:defRPr/>
              </a:pPr>
              <a:t>‹#›</a:t>
            </a:fld>
            <a:endParaRPr lang="en-US" altLang="ja-JP"/>
          </a:p>
        </p:txBody>
      </p:sp>
    </p:spTree>
    <p:extLst>
      <p:ext uri="{BB962C8B-B14F-4D97-AF65-F5344CB8AC3E}">
        <p14:creationId xmlns:p14="http://schemas.microsoft.com/office/powerpoint/2010/main" val="100627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45162F7A-821F-453E-9ADA-18A0FB0C0743}" type="slidenum">
              <a:rPr lang="en-US" altLang="ja-JP"/>
              <a:pPr>
                <a:defRPr/>
              </a:pPr>
              <a:t>‹#›</a:t>
            </a:fld>
            <a:endParaRPr lang="en-US" altLang="ja-JP"/>
          </a:p>
        </p:txBody>
      </p:sp>
    </p:spTree>
    <p:extLst>
      <p:ext uri="{BB962C8B-B14F-4D97-AF65-F5344CB8AC3E}">
        <p14:creationId xmlns:p14="http://schemas.microsoft.com/office/powerpoint/2010/main" val="1132994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ja-JP" altLang="en-US" smtClean="0"/>
              <a:t>マスター タイトルの書式設定</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23973D84-DD60-4831-B572-CE4CEBB3729D}" type="slidenum">
              <a:rPr lang="en-US" altLang="ja-JP"/>
              <a:pPr>
                <a:defRPr/>
              </a:pPr>
              <a:t>‹#›</a:t>
            </a:fld>
            <a:endParaRPr lang="en-US" altLang="ja-JP"/>
          </a:p>
        </p:txBody>
      </p:sp>
    </p:spTree>
    <p:extLst>
      <p:ext uri="{BB962C8B-B14F-4D97-AF65-F5344CB8AC3E}">
        <p14:creationId xmlns:p14="http://schemas.microsoft.com/office/powerpoint/2010/main" val="348723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5" name="TextBox 11"/>
          <p:cNvSpPr txBox="1"/>
          <p:nvPr/>
        </p:nvSpPr>
        <p:spPr>
          <a:xfrm>
            <a:off x="674688" y="971550"/>
            <a:ext cx="6000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a:defRPr/>
            </a:pPr>
            <a:r>
              <a:rPr lang="en-US" dirty="0"/>
              <a:t>“</a:t>
            </a:r>
          </a:p>
        </p:txBody>
      </p:sp>
      <p:sp>
        <p:nvSpPr>
          <p:cNvPr id="6" name="TextBox 14"/>
          <p:cNvSpPr txBox="1"/>
          <p:nvPr/>
        </p:nvSpPr>
        <p:spPr>
          <a:xfrm>
            <a:off x="6999288" y="2613025"/>
            <a:ext cx="601662"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a:defRPr/>
            </a:pPr>
            <a:r>
              <a:rPr lang="en-US" dirty="0"/>
              <a:t>”</a:t>
            </a:r>
          </a:p>
        </p:txBody>
      </p:sp>
      <p:sp>
        <p:nvSpPr>
          <p:cNvPr id="2" name="Title 1"/>
          <p:cNvSpPr>
            <a:spLocks noGrp="1"/>
          </p:cNvSpPr>
          <p:nvPr>
            <p:ph type="title"/>
          </p:nvPr>
        </p:nvSpPr>
        <p:spPr>
          <a:xfrm>
            <a:off x="1181409" y="1447800"/>
            <a:ext cx="6001049" cy="2323374"/>
          </a:xfrm>
        </p:spPr>
        <p:txBody>
          <a:bodyPr/>
          <a:lstStyle>
            <a:lvl1pPr>
              <a:defRPr sz="4800"/>
            </a:lvl1pPr>
          </a:lstStyle>
          <a:p>
            <a:r>
              <a:rPr lang="ja-JP" altLang="en-US" smtClean="0"/>
              <a:t>マスター タイトルの書式設定</a:t>
            </a:r>
            <a:endParaRPr lang="en-US" dirty="0"/>
          </a:p>
        </p:txBody>
      </p:sp>
      <p:sp>
        <p:nvSpPr>
          <p:cNvPr id="11" name="Text Placeholder 3"/>
          <p:cNvSpPr>
            <a:spLocks noGrp="1"/>
          </p:cNvSpPr>
          <p:nvPr>
            <p:ph type="body" sz="half" idx="14"/>
          </p:nvPr>
        </p:nvSpPr>
        <p:spPr>
          <a:xfrm>
            <a:off x="1448177" y="3771174"/>
            <a:ext cx="546115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7" name="Date Placeholder 3"/>
          <p:cNvSpPr>
            <a:spLocks noGrp="1"/>
          </p:cNvSpPr>
          <p:nvPr>
            <p:ph type="dt" sz="half" idx="15"/>
          </p:nvPr>
        </p:nvSpPr>
        <p:spPr/>
        <p:txBody>
          <a:bodyPr/>
          <a:lstStyle>
            <a:lvl1pPr>
              <a:defRPr/>
            </a:lvl1pPr>
          </a:lstStyle>
          <a:p>
            <a:pPr>
              <a:defRPr/>
            </a:pPr>
            <a:endParaRPr lang="en-US" altLang="ja-JP"/>
          </a:p>
        </p:txBody>
      </p:sp>
      <p:sp>
        <p:nvSpPr>
          <p:cNvPr id="8" name="Footer Placeholder 4"/>
          <p:cNvSpPr>
            <a:spLocks noGrp="1"/>
          </p:cNvSpPr>
          <p:nvPr>
            <p:ph type="ftr" sz="quarter" idx="16"/>
          </p:nvPr>
        </p:nvSpPr>
        <p:spPr/>
        <p:txBody>
          <a:bodyPr/>
          <a:lstStyle>
            <a:lvl1pPr>
              <a:defRPr/>
            </a:lvl1pPr>
          </a:lstStyle>
          <a:p>
            <a:pPr>
              <a:defRPr/>
            </a:pPr>
            <a:endParaRPr lang="en-US" altLang="ja-JP"/>
          </a:p>
        </p:txBody>
      </p:sp>
      <p:sp>
        <p:nvSpPr>
          <p:cNvPr id="9" name="Slide Number Placeholder 5"/>
          <p:cNvSpPr>
            <a:spLocks noGrp="1"/>
          </p:cNvSpPr>
          <p:nvPr>
            <p:ph type="sldNum" sz="quarter" idx="17"/>
          </p:nvPr>
        </p:nvSpPr>
        <p:spPr/>
        <p:txBody>
          <a:bodyPr/>
          <a:lstStyle>
            <a:lvl1pPr>
              <a:defRPr/>
            </a:lvl1pPr>
          </a:lstStyle>
          <a:p>
            <a:pPr>
              <a:defRPr/>
            </a:pPr>
            <a:fld id="{ED8B429D-2741-4833-A26E-8380A89C10D5}" type="slidenum">
              <a:rPr lang="en-US" altLang="ja-JP"/>
              <a:pPr>
                <a:defRPr/>
              </a:pPr>
              <a:t>‹#›</a:t>
            </a:fld>
            <a:endParaRPr lang="en-US" altLang="ja-JP"/>
          </a:p>
        </p:txBody>
      </p:sp>
    </p:spTree>
    <p:extLst>
      <p:ext uri="{BB962C8B-B14F-4D97-AF65-F5344CB8AC3E}">
        <p14:creationId xmlns:p14="http://schemas.microsoft.com/office/powerpoint/2010/main" val="2987142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79A47F88-0F4E-4533-9ED3-3AE40E5DC27B}" type="slidenum">
              <a:rPr lang="en-US" altLang="ja-JP"/>
              <a:pPr>
                <a:defRPr/>
              </a:pPr>
              <a:t>‹#›</a:t>
            </a:fld>
            <a:endParaRPr lang="en-US" altLang="ja-JP"/>
          </a:p>
        </p:txBody>
      </p:sp>
    </p:spTree>
    <p:extLst>
      <p:ext uri="{BB962C8B-B14F-4D97-AF65-F5344CB8AC3E}">
        <p14:creationId xmlns:p14="http://schemas.microsoft.com/office/powerpoint/2010/main" val="693616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段">
    <p:spTree>
      <p:nvGrpSpPr>
        <p:cNvPr id="1" name=""/>
        <p:cNvGrpSpPr/>
        <p:nvPr/>
      </p:nvGrpSpPr>
      <p:grpSpPr>
        <a:xfrm>
          <a:off x="0" y="0"/>
          <a:ext cx="0" cy="0"/>
          <a:chOff x="0" y="0"/>
          <a:chExt cx="0" cy="0"/>
        </a:xfrm>
      </p:grpSpPr>
      <p:cxnSp>
        <p:nvCxnSpPr>
          <p:cNvPr id="9" name="Straight Connector 16"/>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6" name="Text Placeholder 3"/>
          <p:cNvSpPr>
            <a:spLocks noGrp="1"/>
          </p:cNvSpPr>
          <p:nvPr>
            <p:ph type="body" sz="half" idx="15"/>
          </p:nvPr>
        </p:nvSpPr>
        <p:spPr>
          <a:xfrm>
            <a:off x="489475" y="2667000"/>
            <a:ext cx="219608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9" name="Text Placeholder 3"/>
          <p:cNvSpPr>
            <a:spLocks noGrp="1"/>
          </p:cNvSpPr>
          <p:nvPr>
            <p:ph type="body" sz="half" idx="16"/>
          </p:nvPr>
        </p:nvSpPr>
        <p:spPr>
          <a:xfrm>
            <a:off x="2905586" y="2667000"/>
            <a:ext cx="2210671"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Text Placeholder 3"/>
          <p:cNvSpPr>
            <a:spLocks noGrp="1"/>
          </p:cNvSpPr>
          <p:nvPr>
            <p:ph type="body" sz="half" idx="17"/>
          </p:nvPr>
        </p:nvSpPr>
        <p:spPr>
          <a:xfrm>
            <a:off x="5344917" y="2667000"/>
            <a:ext cx="2199658"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Date Placeholder 3"/>
          <p:cNvSpPr>
            <a:spLocks noGrp="1"/>
          </p:cNvSpPr>
          <p:nvPr>
            <p:ph type="dt" sz="half" idx="18"/>
          </p:nvPr>
        </p:nvSpPr>
        <p:spPr/>
        <p:txBody>
          <a:bodyPr/>
          <a:lstStyle>
            <a:lvl1pPr>
              <a:defRPr/>
            </a:lvl1pPr>
          </a:lstStyle>
          <a:p>
            <a:pPr>
              <a:defRPr/>
            </a:pPr>
            <a:endParaRPr lang="en-US" altLang="ja-JP"/>
          </a:p>
        </p:txBody>
      </p:sp>
      <p:sp>
        <p:nvSpPr>
          <p:cNvPr id="12" name="Footer Placeholder 4"/>
          <p:cNvSpPr>
            <a:spLocks noGrp="1"/>
          </p:cNvSpPr>
          <p:nvPr>
            <p:ph type="ftr" sz="quarter" idx="19"/>
          </p:nvPr>
        </p:nvSpPr>
        <p:spPr/>
        <p:txBody>
          <a:bodyPr/>
          <a:lstStyle>
            <a:lvl1pPr>
              <a:defRPr/>
            </a:lvl1pPr>
          </a:lstStyle>
          <a:p>
            <a:pPr>
              <a:defRPr/>
            </a:pPr>
            <a:endParaRPr lang="en-US" altLang="ja-JP"/>
          </a:p>
        </p:txBody>
      </p:sp>
      <p:sp>
        <p:nvSpPr>
          <p:cNvPr id="13" name="Slide Number Placeholder 5"/>
          <p:cNvSpPr>
            <a:spLocks noGrp="1"/>
          </p:cNvSpPr>
          <p:nvPr>
            <p:ph type="sldNum" sz="quarter" idx="20"/>
          </p:nvPr>
        </p:nvSpPr>
        <p:spPr/>
        <p:txBody>
          <a:bodyPr/>
          <a:lstStyle>
            <a:lvl1pPr>
              <a:defRPr/>
            </a:lvl1pPr>
          </a:lstStyle>
          <a:p>
            <a:pPr>
              <a:defRPr/>
            </a:pPr>
            <a:fld id="{75F9B8AD-016A-430F-8E4E-681EC49287C2}" type="slidenum">
              <a:rPr lang="en-US" altLang="ja-JP"/>
              <a:pPr>
                <a:defRPr/>
              </a:pPr>
              <a:t>‹#›</a:t>
            </a:fld>
            <a:endParaRPr lang="en-US" altLang="ja-JP"/>
          </a:p>
        </p:txBody>
      </p:sp>
    </p:spTree>
    <p:extLst>
      <p:ext uri="{BB962C8B-B14F-4D97-AF65-F5344CB8AC3E}">
        <p14:creationId xmlns:p14="http://schemas.microsoft.com/office/powerpoint/2010/main" val="2796483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つの画像列">
    <p:spTree>
      <p:nvGrpSpPr>
        <p:cNvPr id="1" name=""/>
        <p:cNvGrpSpPr/>
        <p:nvPr/>
      </p:nvGrpSpPr>
      <p:grpSpPr>
        <a:xfrm>
          <a:off x="0" y="0"/>
          <a:ext cx="0" cy="0"/>
          <a:chOff x="0" y="0"/>
          <a:chExt cx="0" cy="0"/>
        </a:xfrm>
      </p:grpSpPr>
      <p:cxnSp>
        <p:nvCxnSpPr>
          <p:cNvPr id="12" name="Straight Connector 18"/>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noProof="0" smtClean="0"/>
              <a:t>図を追加</a:t>
            </a:r>
            <a:endParaRPr lang="en-US" noProof="0" dirty="0"/>
          </a:p>
        </p:txBody>
      </p:sp>
      <p:sp>
        <p:nvSpPr>
          <p:cNvPr id="22" name="Text Placeholder 3"/>
          <p:cNvSpPr>
            <a:spLocks noGrp="1"/>
          </p:cNvSpPr>
          <p:nvPr>
            <p:ph type="body" sz="half" idx="18"/>
          </p:nvPr>
        </p:nvSpPr>
        <p:spPr>
          <a:xfrm>
            <a:off x="489475" y="4827212"/>
            <a:ext cx="2205612"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noProof="0" smtClean="0"/>
              <a:t>図を追加</a:t>
            </a:r>
            <a:endParaRPr lang="en-US" noProof="0" dirty="0"/>
          </a:p>
        </p:txBody>
      </p:sp>
      <p:sp>
        <p:nvSpPr>
          <p:cNvPr id="23" name="Text Placeholder 3"/>
          <p:cNvSpPr>
            <a:spLocks noGrp="1"/>
          </p:cNvSpPr>
          <p:nvPr>
            <p:ph type="body" sz="half" idx="19"/>
          </p:nvPr>
        </p:nvSpPr>
        <p:spPr>
          <a:xfrm>
            <a:off x="2916776" y="4827211"/>
            <a:ext cx="2201378"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noProof="0" smtClean="0"/>
              <a:t>図を追加</a:t>
            </a:r>
            <a:endParaRPr lang="en-US" noProof="0" dirty="0"/>
          </a:p>
        </p:txBody>
      </p:sp>
      <p:sp>
        <p:nvSpPr>
          <p:cNvPr id="24" name="Text Placeholder 3"/>
          <p:cNvSpPr>
            <a:spLocks noGrp="1"/>
          </p:cNvSpPr>
          <p:nvPr>
            <p:ph type="body" sz="half" idx="20"/>
          </p:nvPr>
        </p:nvSpPr>
        <p:spPr>
          <a:xfrm>
            <a:off x="5344824" y="4827209"/>
            <a:ext cx="2202571"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5" name="Date Placeholder 3"/>
          <p:cNvSpPr>
            <a:spLocks noGrp="1"/>
          </p:cNvSpPr>
          <p:nvPr>
            <p:ph type="dt" sz="half" idx="23"/>
          </p:nvPr>
        </p:nvSpPr>
        <p:spPr/>
        <p:txBody>
          <a:bodyPr/>
          <a:lstStyle>
            <a:lvl1pPr>
              <a:defRPr/>
            </a:lvl1pPr>
          </a:lstStyle>
          <a:p>
            <a:pPr>
              <a:defRPr/>
            </a:pPr>
            <a:endParaRPr lang="en-US" altLang="ja-JP"/>
          </a:p>
        </p:txBody>
      </p:sp>
      <p:sp>
        <p:nvSpPr>
          <p:cNvPr id="16" name="Footer Placeholder 4"/>
          <p:cNvSpPr>
            <a:spLocks noGrp="1"/>
          </p:cNvSpPr>
          <p:nvPr>
            <p:ph type="ftr" sz="quarter" idx="24"/>
          </p:nvPr>
        </p:nvSpPr>
        <p:spPr/>
        <p:txBody>
          <a:bodyPr/>
          <a:lstStyle>
            <a:lvl1pPr>
              <a:defRPr/>
            </a:lvl1pPr>
          </a:lstStyle>
          <a:p>
            <a:pPr>
              <a:defRPr/>
            </a:pPr>
            <a:endParaRPr lang="en-US" altLang="ja-JP"/>
          </a:p>
        </p:txBody>
      </p:sp>
      <p:sp>
        <p:nvSpPr>
          <p:cNvPr id="17" name="Slide Number Placeholder 5"/>
          <p:cNvSpPr>
            <a:spLocks noGrp="1"/>
          </p:cNvSpPr>
          <p:nvPr>
            <p:ph type="sldNum" sz="quarter" idx="25"/>
          </p:nvPr>
        </p:nvSpPr>
        <p:spPr/>
        <p:txBody>
          <a:bodyPr/>
          <a:lstStyle>
            <a:lvl1pPr>
              <a:defRPr/>
            </a:lvl1pPr>
          </a:lstStyle>
          <a:p>
            <a:pPr>
              <a:defRPr/>
            </a:pPr>
            <a:fld id="{9EBA1EAB-AACF-4B9B-9FBB-ECEB4ABB74B0}" type="slidenum">
              <a:rPr lang="en-US" altLang="ja-JP"/>
              <a:pPr>
                <a:defRPr/>
              </a:pPr>
              <a:t>‹#›</a:t>
            </a:fld>
            <a:endParaRPr lang="en-US" altLang="ja-JP"/>
          </a:p>
        </p:txBody>
      </p:sp>
    </p:spTree>
    <p:extLst>
      <p:ext uri="{BB962C8B-B14F-4D97-AF65-F5344CB8AC3E}">
        <p14:creationId xmlns:p14="http://schemas.microsoft.com/office/powerpoint/2010/main" val="3160392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7BFCA4ED-8C08-4C2F-8BD7-9BA336EA34E6}" type="slidenum">
              <a:rPr lang="en-US" altLang="ja-JP"/>
              <a:pPr>
                <a:defRPr/>
              </a:pPr>
              <a:t>‹#›</a:t>
            </a:fld>
            <a:endParaRPr lang="en-US" altLang="ja-JP"/>
          </a:p>
        </p:txBody>
      </p:sp>
    </p:spTree>
    <p:extLst>
      <p:ext uri="{BB962C8B-B14F-4D97-AF65-F5344CB8AC3E}">
        <p14:creationId xmlns:p14="http://schemas.microsoft.com/office/powerpoint/2010/main" val="1989498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814BDBBF-9053-476C-A968-CA6A2670E7AE}" type="slidenum">
              <a:rPr lang="en-US" altLang="ja-JP"/>
              <a:pPr>
                <a:defRPr/>
              </a:pPr>
              <a:t>‹#›</a:t>
            </a:fld>
            <a:endParaRPr lang="en-US" altLang="ja-JP"/>
          </a:p>
        </p:txBody>
      </p:sp>
    </p:spTree>
    <p:extLst>
      <p:ext uri="{BB962C8B-B14F-4D97-AF65-F5344CB8AC3E}">
        <p14:creationId xmlns:p14="http://schemas.microsoft.com/office/powerpoint/2010/main" val="297070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D3A08F06-D335-4ADB-866F-2E56E31C69F8}" type="slidenum">
              <a:rPr lang="en-US" altLang="ja-JP"/>
              <a:pPr>
                <a:defRPr/>
              </a:pPr>
              <a:t>‹#›</a:t>
            </a:fld>
            <a:endParaRPr lang="en-US" altLang="ja-JP"/>
          </a:p>
        </p:txBody>
      </p:sp>
    </p:spTree>
    <p:extLst>
      <p:ext uri="{BB962C8B-B14F-4D97-AF65-F5344CB8AC3E}">
        <p14:creationId xmlns:p14="http://schemas.microsoft.com/office/powerpoint/2010/main" val="2154377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1FBB6A60-C469-4109-9DAD-69E128ADB7CA}" type="slidenum">
              <a:rPr lang="en-US" altLang="ja-JP"/>
              <a:pPr>
                <a:defRPr/>
              </a:pPr>
              <a:t>‹#›</a:t>
            </a:fld>
            <a:endParaRPr lang="en-US" altLang="ja-JP"/>
          </a:p>
        </p:txBody>
      </p:sp>
    </p:spTree>
    <p:extLst>
      <p:ext uri="{BB962C8B-B14F-4D97-AF65-F5344CB8AC3E}">
        <p14:creationId xmlns:p14="http://schemas.microsoft.com/office/powerpoint/2010/main" val="265725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784B0642-8E54-4C40-A076-4D8C1DDF7698}" type="slidenum">
              <a:rPr lang="en-US" altLang="ja-JP"/>
              <a:pPr>
                <a:defRPr/>
              </a:pPr>
              <a:t>‹#›</a:t>
            </a:fld>
            <a:endParaRPr lang="en-US" altLang="ja-JP"/>
          </a:p>
        </p:txBody>
      </p:sp>
    </p:spTree>
    <p:extLst>
      <p:ext uri="{BB962C8B-B14F-4D97-AF65-F5344CB8AC3E}">
        <p14:creationId xmlns:p14="http://schemas.microsoft.com/office/powerpoint/2010/main" val="365700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ja-JP"/>
          </a:p>
        </p:txBody>
      </p:sp>
      <p:sp>
        <p:nvSpPr>
          <p:cNvPr id="8" name="Footer Placeholder 4"/>
          <p:cNvSpPr>
            <a:spLocks noGrp="1"/>
          </p:cNvSpPr>
          <p:nvPr>
            <p:ph type="ftr" sz="quarter" idx="11"/>
          </p:nvPr>
        </p:nvSpPr>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p:txBody>
          <a:bodyPr/>
          <a:lstStyle>
            <a:lvl1pPr>
              <a:defRPr/>
            </a:lvl1pPr>
          </a:lstStyle>
          <a:p>
            <a:pPr>
              <a:defRPr/>
            </a:pPr>
            <a:fld id="{944A38F9-1430-4AE2-A4EF-E7B977FF416C}" type="slidenum">
              <a:rPr lang="en-US" altLang="ja-JP"/>
              <a:pPr>
                <a:defRPr/>
              </a:pPr>
              <a:t>‹#›</a:t>
            </a:fld>
            <a:endParaRPr lang="en-US" altLang="ja-JP"/>
          </a:p>
        </p:txBody>
      </p:sp>
    </p:spTree>
    <p:extLst>
      <p:ext uri="{BB962C8B-B14F-4D97-AF65-F5344CB8AC3E}">
        <p14:creationId xmlns:p14="http://schemas.microsoft.com/office/powerpoint/2010/main" val="35138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ja-JP"/>
          </a:p>
        </p:txBody>
      </p:sp>
      <p:sp>
        <p:nvSpPr>
          <p:cNvPr id="4" name="Footer Placeholder 4"/>
          <p:cNvSpPr>
            <a:spLocks noGrp="1"/>
          </p:cNvSpPr>
          <p:nvPr>
            <p:ph type="ftr" sz="quarter" idx="11"/>
          </p:nvPr>
        </p:nvSpPr>
        <p:spPr/>
        <p:txBody>
          <a:bodyPr/>
          <a:lstStyle>
            <a:lvl1pPr>
              <a:defRPr/>
            </a:lvl1pPr>
          </a:lstStyle>
          <a:p>
            <a:pPr>
              <a:defRPr/>
            </a:pPr>
            <a:endParaRPr lang="en-US" altLang="ja-JP"/>
          </a:p>
        </p:txBody>
      </p:sp>
      <p:sp>
        <p:nvSpPr>
          <p:cNvPr id="5" name="Slide Number Placeholder 5"/>
          <p:cNvSpPr>
            <a:spLocks noGrp="1"/>
          </p:cNvSpPr>
          <p:nvPr>
            <p:ph type="sldNum" sz="quarter" idx="12"/>
          </p:nvPr>
        </p:nvSpPr>
        <p:spPr/>
        <p:txBody>
          <a:bodyPr/>
          <a:lstStyle>
            <a:lvl1pPr>
              <a:defRPr/>
            </a:lvl1pPr>
          </a:lstStyle>
          <a:p>
            <a:pPr>
              <a:defRPr/>
            </a:pPr>
            <a:fld id="{D72AF0CA-C3B5-4181-BA99-18F2BB15B74F}" type="slidenum">
              <a:rPr lang="en-US" altLang="ja-JP"/>
              <a:pPr>
                <a:defRPr/>
              </a:pPr>
              <a:t>‹#›</a:t>
            </a:fld>
            <a:endParaRPr lang="en-US" altLang="ja-JP"/>
          </a:p>
        </p:txBody>
      </p:sp>
    </p:spTree>
    <p:extLst>
      <p:ext uri="{BB962C8B-B14F-4D97-AF65-F5344CB8AC3E}">
        <p14:creationId xmlns:p14="http://schemas.microsoft.com/office/powerpoint/2010/main" val="3306391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ja-JP"/>
          </a:p>
        </p:txBody>
      </p:sp>
      <p:sp>
        <p:nvSpPr>
          <p:cNvPr id="3" name="Footer Placeholder 4"/>
          <p:cNvSpPr>
            <a:spLocks noGrp="1"/>
          </p:cNvSpPr>
          <p:nvPr>
            <p:ph type="ftr" sz="quarter" idx="11"/>
          </p:nvPr>
        </p:nvSpPr>
        <p:spPr/>
        <p:txBody>
          <a:bodyPr/>
          <a:lstStyle>
            <a:lvl1pPr>
              <a:defRPr/>
            </a:lvl1pPr>
          </a:lstStyle>
          <a:p>
            <a:pPr>
              <a:defRPr/>
            </a:pPr>
            <a:endParaRPr lang="en-US" altLang="ja-JP"/>
          </a:p>
        </p:txBody>
      </p:sp>
      <p:sp>
        <p:nvSpPr>
          <p:cNvPr id="4" name="Slide Number Placeholder 5"/>
          <p:cNvSpPr>
            <a:spLocks noGrp="1"/>
          </p:cNvSpPr>
          <p:nvPr>
            <p:ph type="sldNum" sz="quarter" idx="12"/>
          </p:nvPr>
        </p:nvSpPr>
        <p:spPr/>
        <p:txBody>
          <a:bodyPr/>
          <a:lstStyle>
            <a:lvl1pPr>
              <a:defRPr/>
            </a:lvl1pPr>
          </a:lstStyle>
          <a:p>
            <a:pPr>
              <a:defRPr/>
            </a:pPr>
            <a:fld id="{907F3F94-5371-4928-AE4D-E356A0EDF8B9}" type="slidenum">
              <a:rPr lang="en-US" altLang="ja-JP"/>
              <a:pPr>
                <a:defRPr/>
              </a:pPr>
              <a:t>‹#›</a:t>
            </a:fld>
            <a:endParaRPr lang="en-US" altLang="ja-JP"/>
          </a:p>
        </p:txBody>
      </p:sp>
    </p:spTree>
    <p:extLst>
      <p:ext uri="{BB962C8B-B14F-4D97-AF65-F5344CB8AC3E}">
        <p14:creationId xmlns:p14="http://schemas.microsoft.com/office/powerpoint/2010/main" val="1851092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DA770F0C-FFAF-434B-8287-F16F2AC03092}" type="slidenum">
              <a:rPr lang="en-US" altLang="ja-JP"/>
              <a:pPr>
                <a:defRPr/>
              </a:pPr>
              <a:t>‹#›</a:t>
            </a:fld>
            <a:endParaRPr lang="en-US" altLang="ja-JP"/>
          </a:p>
        </p:txBody>
      </p:sp>
    </p:spTree>
    <p:extLst>
      <p:ext uri="{BB962C8B-B14F-4D97-AF65-F5344CB8AC3E}">
        <p14:creationId xmlns:p14="http://schemas.microsoft.com/office/powerpoint/2010/main" val="269564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2284C8D1-4927-4AC1-9D7C-3E01F02B8F5B}" type="slidenum">
              <a:rPr lang="en-US" altLang="ja-JP"/>
              <a:pPr>
                <a:defRPr/>
              </a:pPr>
              <a:t>‹#›</a:t>
            </a:fld>
            <a:endParaRPr lang="en-US" altLang="ja-JP"/>
          </a:p>
        </p:txBody>
      </p:sp>
    </p:spTree>
    <p:extLst>
      <p:ext uri="{BB962C8B-B14F-4D97-AF65-F5344CB8AC3E}">
        <p14:creationId xmlns:p14="http://schemas.microsoft.com/office/powerpoint/2010/main" val="2390743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2" name="Title Placeholder 1"/>
          <p:cNvSpPr>
            <a:spLocks noGrp="1"/>
          </p:cNvSpPr>
          <p:nvPr>
            <p:ph type="title"/>
          </p:nvPr>
        </p:nvSpPr>
        <p:spPr bwMode="auto">
          <a:xfrm>
            <a:off x="484188" y="452438"/>
            <a:ext cx="7056437"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タイトルの書式設定</a:t>
            </a:r>
            <a:endParaRPr lang="en-US" altLang="ja-JP" smtClean="0"/>
          </a:p>
        </p:txBody>
      </p:sp>
      <p:sp>
        <p:nvSpPr>
          <p:cNvPr id="1043" name="Text Placeholder 2"/>
          <p:cNvSpPr>
            <a:spLocks noGrp="1"/>
          </p:cNvSpPr>
          <p:nvPr>
            <p:ph type="body" idx="1"/>
          </p:nvPr>
        </p:nvSpPr>
        <p:spPr bwMode="auto">
          <a:xfrm>
            <a:off x="827088" y="2052638"/>
            <a:ext cx="6711950" cy="419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4" name="Date Placeholder 3"/>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US" altLang="ja-JP"/>
          </a:p>
        </p:txBody>
      </p:sp>
      <p:sp>
        <p:nvSpPr>
          <p:cNvPr id="5" name="Footer Placeholder 4"/>
          <p:cNvSpPr>
            <a:spLocks noGrp="1"/>
          </p:cNvSpPr>
          <p:nvPr>
            <p:ph type="ftr" sz="quarter" idx="3"/>
          </p:nvPr>
        </p:nvSpPr>
        <p:spPr>
          <a:xfrm rot="5400000">
            <a:off x="6233318" y="3263107"/>
            <a:ext cx="3859213" cy="22860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US" altLang="ja-JP"/>
          </a:p>
        </p:txBody>
      </p:sp>
      <p:sp>
        <p:nvSpPr>
          <p:cNvPr id="6" name="Slide Number Placeholder 5"/>
          <p:cNvSpPr>
            <a:spLocks noGrp="1"/>
          </p:cNvSpPr>
          <p:nvPr>
            <p:ph type="sldNum" sz="quarter" idx="4"/>
          </p:nvPr>
        </p:nvSpPr>
        <p:spPr bwMode="gray">
          <a:xfrm>
            <a:off x="7766050" y="295275"/>
            <a:ext cx="628650" cy="768350"/>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95A99EC1-B1B1-4443-8848-034514F8B58A}" type="slidenum">
              <a:rPr lang="en-US" altLang="ja-JP"/>
              <a:pPr>
                <a:defRPr/>
              </a:pPr>
              <a:t>‹#›</a:t>
            </a:fld>
            <a:endParaRPr lang="en-US" altLang="ja-JP"/>
          </a:p>
        </p:txBody>
      </p:sp>
    </p:spTree>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Lst>
  <p:txStyles>
    <p:titleStyle>
      <a:lvl1pPr algn="l" defTabSz="457200" rtl="0" eaLnBrk="0" fontAlgn="base" hangingPunct="0">
        <a:spcBef>
          <a:spcPct val="0"/>
        </a:spcBef>
        <a:spcAft>
          <a:spcPct val="0"/>
        </a:spcAft>
        <a:defRPr kumimoji="1" sz="4200" kern="1200">
          <a:solidFill>
            <a:schemeClr val="tx2"/>
          </a:solidFill>
          <a:latin typeface="+mj-lt"/>
          <a:ea typeface="+mj-ea"/>
          <a:cs typeface="メイリオ" panose="020B0604030504040204" pitchFamily="50" charset="-128"/>
        </a:defRPr>
      </a:lvl1pPr>
      <a:lvl2pPr algn="l" defTabSz="457200" rtl="0" eaLnBrk="0" fontAlgn="base" hangingPunct="0">
        <a:spcBef>
          <a:spcPct val="0"/>
        </a:spcBef>
        <a:spcAft>
          <a:spcPct val="0"/>
        </a:spcAft>
        <a:defRPr kumimoji="1" sz="4200">
          <a:solidFill>
            <a:schemeClr val="tx2"/>
          </a:solidFill>
          <a:latin typeface="Century Gothic" panose="020B0502020202020204" pitchFamily="34" charset="0"/>
          <a:ea typeface="メイリオ" panose="020B0604030504040204" pitchFamily="50" charset="-128"/>
          <a:cs typeface="メイリオ" panose="020B0604030504040204" pitchFamily="50" charset="-128"/>
        </a:defRPr>
      </a:lvl2pPr>
      <a:lvl3pPr algn="l" defTabSz="457200" rtl="0" eaLnBrk="0" fontAlgn="base" hangingPunct="0">
        <a:spcBef>
          <a:spcPct val="0"/>
        </a:spcBef>
        <a:spcAft>
          <a:spcPct val="0"/>
        </a:spcAft>
        <a:defRPr kumimoji="1" sz="4200">
          <a:solidFill>
            <a:schemeClr val="tx2"/>
          </a:solidFill>
          <a:latin typeface="Century Gothic" panose="020B0502020202020204" pitchFamily="34" charset="0"/>
          <a:ea typeface="メイリオ" panose="020B0604030504040204" pitchFamily="50" charset="-128"/>
          <a:cs typeface="メイリオ" panose="020B0604030504040204" pitchFamily="50" charset="-128"/>
        </a:defRPr>
      </a:lvl3pPr>
      <a:lvl4pPr algn="l" defTabSz="457200" rtl="0" eaLnBrk="0" fontAlgn="base" hangingPunct="0">
        <a:spcBef>
          <a:spcPct val="0"/>
        </a:spcBef>
        <a:spcAft>
          <a:spcPct val="0"/>
        </a:spcAft>
        <a:defRPr kumimoji="1" sz="4200">
          <a:solidFill>
            <a:schemeClr val="tx2"/>
          </a:solidFill>
          <a:latin typeface="Century Gothic" panose="020B0502020202020204" pitchFamily="34" charset="0"/>
          <a:ea typeface="メイリオ" panose="020B0604030504040204" pitchFamily="50" charset="-128"/>
          <a:cs typeface="メイリオ" panose="020B0604030504040204" pitchFamily="50" charset="-128"/>
        </a:defRPr>
      </a:lvl4pPr>
      <a:lvl5pPr algn="l" defTabSz="457200" rtl="0" eaLnBrk="0" fontAlgn="base" hangingPunct="0">
        <a:spcBef>
          <a:spcPct val="0"/>
        </a:spcBef>
        <a:spcAft>
          <a:spcPct val="0"/>
        </a:spcAft>
        <a:defRPr kumimoji="1" sz="4200">
          <a:solidFill>
            <a:schemeClr val="tx2"/>
          </a:solidFill>
          <a:latin typeface="Century Gothic" panose="020B0502020202020204" pitchFamily="34" charset="0"/>
          <a:ea typeface="メイリオ" panose="020B0604030504040204" pitchFamily="50" charset="-128"/>
          <a:cs typeface="メイリオ" panose="020B0604030504040204"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0" fontAlgn="base" hangingPunct="0">
        <a:spcBef>
          <a:spcPts val="1000"/>
        </a:spcBef>
        <a:spcAft>
          <a:spcPct val="0"/>
        </a:spcAft>
        <a:buClr>
          <a:srgbClr val="8AD0D6"/>
        </a:buClr>
        <a:buSzPct val="80000"/>
        <a:buFont typeface="Wingdings 3" panose="05040102010807070707" pitchFamily="18" charset="2"/>
        <a:buChar char=""/>
        <a:defRPr kumimoji="1" sz="2000" kern="1200">
          <a:solidFill>
            <a:schemeClr val="tx1"/>
          </a:solidFill>
          <a:latin typeface="+mj-lt"/>
          <a:ea typeface="+mj-ea"/>
          <a:cs typeface="メイリオ" panose="020B0604030504040204" pitchFamily="50" charset="-128"/>
        </a:defRPr>
      </a:lvl1pPr>
      <a:lvl2pPr marL="742950" indent="-285750" algn="l" defTabSz="457200" rtl="0" eaLnBrk="0" fontAlgn="base" hangingPunct="0">
        <a:spcBef>
          <a:spcPts val="1000"/>
        </a:spcBef>
        <a:spcAft>
          <a:spcPct val="0"/>
        </a:spcAft>
        <a:buClr>
          <a:srgbClr val="8AD0D6"/>
        </a:buClr>
        <a:buSzPct val="80000"/>
        <a:buFont typeface="Wingdings 3" panose="05040102010807070707" pitchFamily="18" charset="2"/>
        <a:buChar char=""/>
        <a:defRPr kumimoji="1" kern="1200">
          <a:solidFill>
            <a:schemeClr val="tx1"/>
          </a:solidFill>
          <a:latin typeface="+mj-lt"/>
          <a:ea typeface="+mj-ea"/>
          <a:cs typeface="メイリオ" panose="020B0604030504040204" pitchFamily="50" charset="-128"/>
        </a:defRPr>
      </a:lvl2pPr>
      <a:lvl3pPr marL="1143000"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kumimoji="1" sz="1600" kern="1200">
          <a:solidFill>
            <a:schemeClr val="tx1"/>
          </a:solidFill>
          <a:latin typeface="+mj-lt"/>
          <a:ea typeface="+mj-ea"/>
          <a:cs typeface="メイリオ" panose="020B0604030504040204" pitchFamily="50" charset="-128"/>
        </a:defRPr>
      </a:lvl3pPr>
      <a:lvl4pPr marL="1600200"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kumimoji="1" sz="1400" kern="1200">
          <a:solidFill>
            <a:schemeClr val="tx1"/>
          </a:solidFill>
          <a:latin typeface="+mj-lt"/>
          <a:ea typeface="+mj-ea"/>
          <a:cs typeface="メイリオ" panose="020B0604030504040204" pitchFamily="50" charset="-128"/>
        </a:defRPr>
      </a:lvl4pPr>
      <a:lvl5pPr marL="2057400"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kumimoji="1" sz="1400" kern="1200">
          <a:solidFill>
            <a:schemeClr val="tx1"/>
          </a:solidFill>
          <a:latin typeface="+mj-lt"/>
          <a:ea typeface="+mj-ea"/>
          <a:cs typeface="メイリオ" panose="020B0604030504040204" pitchFamily="50" charset="-128"/>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7" rtl="0" eaLnBrk="1" latinLnBrk="0" hangingPunct="1">
        <a:defRPr kumimoji="1" sz="1800" kern="1200">
          <a:solidFill>
            <a:schemeClr val="tx1"/>
          </a:solidFill>
          <a:latin typeface="+mn-lt"/>
          <a:ea typeface="+mn-ea"/>
          <a:cs typeface="+mn-cs"/>
        </a:defRPr>
      </a:lvl1pPr>
      <a:lvl2pPr marL="457207" algn="l" defTabSz="457207" rtl="0" eaLnBrk="1" latinLnBrk="0" hangingPunct="1">
        <a:defRPr kumimoji="1" sz="1800" kern="1200">
          <a:solidFill>
            <a:schemeClr val="tx1"/>
          </a:solidFill>
          <a:latin typeface="+mn-lt"/>
          <a:ea typeface="+mn-ea"/>
          <a:cs typeface="+mn-cs"/>
        </a:defRPr>
      </a:lvl2pPr>
      <a:lvl3pPr marL="914415" algn="l" defTabSz="457207" rtl="0" eaLnBrk="1" latinLnBrk="0" hangingPunct="1">
        <a:defRPr kumimoji="1" sz="1800" kern="1200">
          <a:solidFill>
            <a:schemeClr val="tx1"/>
          </a:solidFill>
          <a:latin typeface="+mn-lt"/>
          <a:ea typeface="+mn-ea"/>
          <a:cs typeface="+mn-cs"/>
        </a:defRPr>
      </a:lvl3pPr>
      <a:lvl4pPr marL="1371622" algn="l" defTabSz="457207" rtl="0" eaLnBrk="1" latinLnBrk="0" hangingPunct="1">
        <a:defRPr kumimoji="1" sz="1800" kern="1200">
          <a:solidFill>
            <a:schemeClr val="tx1"/>
          </a:solidFill>
          <a:latin typeface="+mn-lt"/>
          <a:ea typeface="+mn-ea"/>
          <a:cs typeface="+mn-cs"/>
        </a:defRPr>
      </a:lvl4pPr>
      <a:lvl5pPr marL="1828831" algn="l" defTabSz="457207" rtl="0" eaLnBrk="1" latinLnBrk="0" hangingPunct="1">
        <a:defRPr kumimoji="1" sz="1800" kern="1200">
          <a:solidFill>
            <a:schemeClr val="tx1"/>
          </a:solidFill>
          <a:latin typeface="+mn-lt"/>
          <a:ea typeface="+mn-ea"/>
          <a:cs typeface="+mn-cs"/>
        </a:defRPr>
      </a:lvl5pPr>
      <a:lvl6pPr marL="2286038" algn="l" defTabSz="457207" rtl="0" eaLnBrk="1" latinLnBrk="0" hangingPunct="1">
        <a:defRPr kumimoji="1" sz="1800" kern="1200">
          <a:solidFill>
            <a:schemeClr val="tx1"/>
          </a:solidFill>
          <a:latin typeface="+mn-lt"/>
          <a:ea typeface="+mn-ea"/>
          <a:cs typeface="+mn-cs"/>
        </a:defRPr>
      </a:lvl6pPr>
      <a:lvl7pPr marL="2743246" algn="l" defTabSz="457207" rtl="0" eaLnBrk="1" latinLnBrk="0" hangingPunct="1">
        <a:defRPr kumimoji="1" sz="1800" kern="1200">
          <a:solidFill>
            <a:schemeClr val="tx1"/>
          </a:solidFill>
          <a:latin typeface="+mn-lt"/>
          <a:ea typeface="+mn-ea"/>
          <a:cs typeface="+mn-cs"/>
        </a:defRPr>
      </a:lvl7pPr>
      <a:lvl8pPr marL="3200453" algn="l" defTabSz="457207" rtl="0" eaLnBrk="1" latinLnBrk="0" hangingPunct="1">
        <a:defRPr kumimoji="1" sz="1800" kern="1200">
          <a:solidFill>
            <a:schemeClr val="tx1"/>
          </a:solidFill>
          <a:latin typeface="+mn-lt"/>
          <a:ea typeface="+mn-ea"/>
          <a:cs typeface="+mn-cs"/>
        </a:defRPr>
      </a:lvl8pPr>
      <a:lvl9pPr marL="3657661" algn="l" defTabSz="45720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0.emf"/><Relationship Id="rId5" Type="http://schemas.openxmlformats.org/officeDocument/2006/relationships/oleObject" Target="../embeddings/oleObject9.bin"/><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8.emf"/><Relationship Id="rId5" Type="http://schemas.openxmlformats.org/officeDocument/2006/relationships/oleObject" Target="../embeddings/oleObject7.bin"/><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04800" y="304800"/>
            <a:ext cx="7219950" cy="1143000"/>
          </a:xfrm>
          <a:effectLst>
            <a:outerShdw dist="35921" dir="2700000" algn="ctr" rotWithShape="0">
              <a:srgbClr val="CC0066"/>
            </a:outerShdw>
          </a:effectLst>
          <a:extLst>
            <a:ext uri="{909E8E84-426E-40DD-AFC4-6F175D3DCCD1}">
              <a14:hiddenFill xmlns:a14="http://schemas.microsoft.com/office/drawing/2010/main">
                <a:gradFill rotWithShape="0">
                  <a:gsLst>
                    <a:gs pos="0">
                      <a:srgbClr val="FF9999"/>
                    </a:gs>
                    <a:gs pos="50000">
                      <a:srgbClr val="FF66FF"/>
                    </a:gs>
                    <a:gs pos="100000">
                      <a:srgbClr val="FF9999"/>
                    </a:gs>
                  </a:gsLst>
                  <a:lin ang="5400000" scaled="1"/>
                </a:gradFill>
              </a14:hiddenFill>
            </a:ext>
            <a:ext uri="{91240B29-F687-4F45-9708-019B960494DF}">
              <a14:hiddenLine xmlns:a14="http://schemas.microsoft.com/office/drawing/2010/main" w="9525">
                <a:solidFill>
                  <a:srgbClr val="FFFF00"/>
                </a:solidFill>
                <a:miter lim="800000"/>
                <a:headEnd/>
                <a:tailEnd/>
              </a14:hiddenLine>
            </a:ext>
          </a:extLst>
        </p:spPr>
        <p:txBody>
          <a:bodyPr anchor="ctr"/>
          <a:lstStyle/>
          <a:p>
            <a:pPr eaLnBrk="1" hangingPunct="1"/>
            <a:r>
              <a:rPr lang="en-US" altLang="ja-JP" sz="4400" b="1" smtClean="0">
                <a:solidFill>
                  <a:srgbClr val="FFFF00"/>
                </a:solidFill>
              </a:rPr>
              <a:t>4.4 </a:t>
            </a:r>
            <a:r>
              <a:rPr lang="ja-JP" altLang="en-US" sz="4400" b="1" smtClean="0">
                <a:solidFill>
                  <a:srgbClr val="FFFF00"/>
                </a:solidFill>
              </a:rPr>
              <a:t>インターネットでの</a:t>
            </a:r>
            <a:br>
              <a:rPr lang="ja-JP" altLang="en-US" sz="4400" b="1" smtClean="0">
                <a:solidFill>
                  <a:srgbClr val="FFFF00"/>
                </a:solidFill>
              </a:rPr>
            </a:br>
            <a:r>
              <a:rPr lang="ja-JP" altLang="en-US" sz="4400" b="1" smtClean="0">
                <a:solidFill>
                  <a:srgbClr val="FFFF00"/>
                </a:solidFill>
              </a:rPr>
              <a:t>      ポルノ問題</a:t>
            </a:r>
          </a:p>
        </p:txBody>
      </p:sp>
      <p:sp>
        <p:nvSpPr>
          <p:cNvPr id="21507" name="Text Box 5"/>
          <p:cNvSpPr txBox="1">
            <a:spLocks noChangeArrowheads="1"/>
          </p:cNvSpPr>
          <p:nvPr/>
        </p:nvSpPr>
        <p:spPr bwMode="auto">
          <a:xfrm>
            <a:off x="900113" y="2060575"/>
            <a:ext cx="64801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kumimoji="1" sz="20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1pPr>
            <a:lvl2pPr marL="742950" indent="-285750">
              <a:spcBef>
                <a:spcPts val="1000"/>
              </a:spcBef>
              <a:buClr>
                <a:srgbClr val="8AD0D6"/>
              </a:buClr>
              <a:buSzPct val="80000"/>
              <a:buFont typeface="Wingdings 3" panose="05040102010807070707" pitchFamily="18" charset="2"/>
              <a:buChar char=""/>
              <a:defRPr kumimoji="1">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2pPr>
            <a:lvl3pPr marL="1143000" indent="-228600">
              <a:spcBef>
                <a:spcPts val="1000"/>
              </a:spcBef>
              <a:buClr>
                <a:srgbClr val="8AD0D6"/>
              </a:buClr>
              <a:buSzPct val="80000"/>
              <a:buFont typeface="Wingdings 3" panose="05040102010807070707" pitchFamily="18" charset="2"/>
              <a:buChar char=""/>
              <a:defRPr kumimoji="1" sz="16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3pPr>
            <a:lvl4pPr marL="1600200" indent="-228600">
              <a:spcBef>
                <a:spcPts val="1000"/>
              </a:spcBef>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4pPr>
            <a:lvl5pPr marL="2057400" indent="-228600">
              <a:spcBef>
                <a:spcPts val="1000"/>
              </a:spcBef>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9pPr>
          </a:lstStyle>
          <a:p>
            <a:pPr>
              <a:spcBef>
                <a:spcPct val="50000"/>
              </a:spcBef>
              <a:buClrTx/>
              <a:buSzTx/>
              <a:buFontTx/>
              <a:buNone/>
            </a:pPr>
            <a:r>
              <a:rPr lang="ja-JP" altLang="en-US" sz="3200">
                <a:solidFill>
                  <a:srgbClr val="FFFF99"/>
                </a:solidFill>
                <a:latin typeface="Times New Roman" panose="02020603050405020304" pitchFamily="18" charset="0"/>
                <a:ea typeface="ＭＳ Ｐゴシック" panose="020B0600070205080204" pitchFamily="50" charset="-128"/>
              </a:rPr>
              <a:t>性欲はなぜ制限されるのか？</a:t>
            </a:r>
          </a:p>
          <a:p>
            <a:pPr>
              <a:spcBef>
                <a:spcPct val="50000"/>
              </a:spcBef>
              <a:buClrTx/>
              <a:buSzTx/>
              <a:buFontTx/>
              <a:buNone/>
            </a:pPr>
            <a:r>
              <a:rPr lang="ja-JP" altLang="en-US" sz="3200">
                <a:solidFill>
                  <a:srgbClr val="FFFF99"/>
                </a:solidFill>
                <a:latin typeface="Times New Roman" panose="02020603050405020304" pitchFamily="18" charset="0"/>
                <a:ea typeface="ＭＳ Ｐゴシック" panose="020B0600070205080204" pitchFamily="50" charset="-128"/>
              </a:rPr>
              <a:t>繁殖期・発情期の常態化</a:t>
            </a:r>
          </a:p>
          <a:p>
            <a:pPr>
              <a:spcBef>
                <a:spcPct val="50000"/>
              </a:spcBef>
              <a:buClrTx/>
              <a:buSzTx/>
              <a:buFontTx/>
              <a:buNone/>
            </a:pPr>
            <a:r>
              <a:rPr lang="ja-JP" altLang="en-US" sz="3200">
                <a:solidFill>
                  <a:srgbClr val="FFFF99"/>
                </a:solidFill>
                <a:latin typeface="Times New Roman" panose="02020603050405020304" pitchFamily="18" charset="0"/>
                <a:ea typeface="ＭＳ Ｐゴシック" panose="020B0600070205080204" pitchFamily="50" charset="-128"/>
              </a:rPr>
              <a:t>男女の交わりが常に可能となる</a:t>
            </a:r>
          </a:p>
          <a:p>
            <a:pPr>
              <a:spcBef>
                <a:spcPct val="50000"/>
              </a:spcBef>
              <a:buClrTx/>
              <a:buSzTx/>
              <a:buFontTx/>
              <a:buNone/>
            </a:pPr>
            <a:r>
              <a:rPr lang="ja-JP" altLang="en-US" sz="3200">
                <a:solidFill>
                  <a:srgbClr val="FFFF99"/>
                </a:solidFill>
                <a:latin typeface="Times New Roman" panose="02020603050405020304" pitchFamily="18" charset="0"/>
                <a:ea typeface="ＭＳ Ｐゴシック" panose="020B0600070205080204" pitchFamily="50" charset="-128"/>
              </a:rPr>
              <a:t>生産活動や他部族との競争で効率性を損なう→制限</a:t>
            </a:r>
          </a:p>
          <a:p>
            <a:pPr>
              <a:spcBef>
                <a:spcPct val="50000"/>
              </a:spcBef>
              <a:buClrTx/>
              <a:buSzTx/>
              <a:buFontTx/>
              <a:buNone/>
            </a:pPr>
            <a:r>
              <a:rPr lang="en-US" altLang="ja-JP" sz="3200">
                <a:solidFill>
                  <a:srgbClr val="FFFF99"/>
                </a:solidFill>
                <a:latin typeface="Times New Roman" panose="02020603050405020304" pitchFamily="18" charset="0"/>
                <a:ea typeface="ＭＳ Ｐゴシック" panose="020B0600070205080204" pitchFamily="50" charset="-128"/>
              </a:rPr>
              <a:t>[</a:t>
            </a:r>
            <a:r>
              <a:rPr lang="ja-JP" altLang="en-US" sz="3200">
                <a:solidFill>
                  <a:srgbClr val="FFFF99"/>
                </a:solidFill>
                <a:latin typeface="Times New Roman" panose="02020603050405020304" pitchFamily="18" charset="0"/>
                <a:ea typeface="ＭＳ Ｐゴシック" panose="020B0600070205080204" pitchFamily="50" charset="-128"/>
              </a:rPr>
              <a:t>例</a:t>
            </a:r>
            <a:r>
              <a:rPr lang="en-US" altLang="ja-JP" sz="3200">
                <a:solidFill>
                  <a:srgbClr val="FFFF99"/>
                </a:solidFill>
                <a:latin typeface="Times New Roman" panose="02020603050405020304" pitchFamily="18" charset="0"/>
                <a:ea typeface="ＭＳ Ｐゴシック" panose="020B0600070205080204" pitchFamily="50" charset="-128"/>
              </a:rPr>
              <a:t>]</a:t>
            </a:r>
            <a:r>
              <a:rPr lang="ja-JP" altLang="en-US" sz="3200">
                <a:solidFill>
                  <a:srgbClr val="FFFF99"/>
                </a:solidFill>
                <a:latin typeface="Times New Roman" panose="02020603050405020304" pitchFamily="18" charset="0"/>
                <a:ea typeface="ＭＳ Ｐゴシック" panose="020B0600070205080204" pitchFamily="50" charset="-128"/>
              </a:rPr>
              <a:t>アダムが性器をあらわにすることを「恥ずかしい」と思った。。。</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違法行為の形態</a:t>
            </a:r>
          </a:p>
        </p:txBody>
      </p:sp>
      <p:sp>
        <p:nvSpPr>
          <p:cNvPr id="30723" name="Rectangle 3"/>
          <p:cNvSpPr>
            <a:spLocks noGrp="1" noChangeArrowheads="1"/>
          </p:cNvSpPr>
          <p:nvPr>
            <p:ph idx="1"/>
          </p:nvPr>
        </p:nvSpPr>
        <p:spPr>
          <a:xfrm>
            <a:off x="685800" y="3200400"/>
            <a:ext cx="7772400" cy="2514600"/>
          </a:xfrm>
          <a:effectLst>
            <a:outerShdw dist="35921" dir="2700000" algn="ctr" rotWithShape="0">
              <a:srgbClr val="CC0066"/>
            </a:outerShdw>
          </a:effectLst>
        </p:spPr>
        <p:txBody>
          <a:bodyPr/>
          <a:lstStyle/>
          <a:p>
            <a:pPr eaLnBrk="1" hangingPunct="1"/>
            <a:r>
              <a:rPr lang="ja-JP" altLang="en-US" sz="3200" b="1" smtClean="0">
                <a:solidFill>
                  <a:srgbClr val="FFFF00"/>
                </a:solidFill>
              </a:rPr>
              <a:t>ネットワークを通じて直接わいせつ画像を送信</a:t>
            </a:r>
          </a:p>
          <a:p>
            <a:pPr eaLnBrk="1" hangingPunct="1"/>
            <a:r>
              <a:rPr lang="ja-JP" altLang="en-US" sz="3200" b="1" smtClean="0">
                <a:solidFill>
                  <a:srgbClr val="FFFF00"/>
                </a:solidFill>
              </a:rPr>
              <a:t>ネットワーク上で広告宣伝を行い、わいせつ画像自身は郵送等別手段による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3810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直接わいせつ画像を送信</a:t>
            </a:r>
          </a:p>
        </p:txBody>
      </p:sp>
      <p:sp>
        <p:nvSpPr>
          <p:cNvPr id="31747" name="Rectangle 3"/>
          <p:cNvSpPr>
            <a:spLocks noGrp="1" noChangeArrowheads="1"/>
          </p:cNvSpPr>
          <p:nvPr>
            <p:ph idx="1"/>
          </p:nvPr>
        </p:nvSpPr>
        <p:spPr>
          <a:xfrm>
            <a:off x="609600" y="3505200"/>
            <a:ext cx="7772400" cy="2438400"/>
          </a:xfrm>
          <a:effectLst>
            <a:outerShdw dist="35921" dir="2700000" algn="ctr" rotWithShape="0">
              <a:srgbClr val="CC0066"/>
            </a:outerShdw>
          </a:effectLst>
        </p:spPr>
        <p:txBody>
          <a:bodyPr/>
          <a:lstStyle/>
          <a:p>
            <a:pPr eaLnBrk="1" hangingPunct="1"/>
            <a:r>
              <a:rPr lang="ja-JP" altLang="en-US" sz="3200" b="1" smtClean="0">
                <a:solidFill>
                  <a:srgbClr val="FFFF00"/>
                </a:solidFill>
              </a:rPr>
              <a:t>プロバイダのサーバにホームページを開設して不特定多数に閲覧させる。</a:t>
            </a:r>
          </a:p>
          <a:p>
            <a:pPr eaLnBrk="1" hangingPunct="1"/>
            <a:r>
              <a:rPr lang="ja-JP" altLang="en-US" sz="3200" b="1" smtClean="0">
                <a:solidFill>
                  <a:srgbClr val="FFFF00"/>
                </a:solidFill>
              </a:rPr>
              <a:t>実務では刑法１７５適用</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0" y="0"/>
            <a:ext cx="9144000" cy="7239000"/>
          </a:xfrm>
          <a:prstGeom prst="rect">
            <a:avLst/>
          </a:prstGeom>
          <a:solidFill>
            <a:srgbClr val="0000FF">
              <a:alpha val="50195"/>
            </a:srgbClr>
          </a:solidFill>
          <a:ln w="9525">
            <a:solidFill>
              <a:schemeClr val="tx1"/>
            </a:solidFill>
            <a:miter lim="800000"/>
            <a:headEnd/>
            <a:tailEnd/>
          </a:ln>
        </p:spPr>
        <p:txBody>
          <a:bodyPr wrap="none" anchor="ctr"/>
          <a:lstStyle>
            <a:lvl1pPr>
              <a:spcBef>
                <a:spcPts val="1000"/>
              </a:spcBef>
              <a:buClr>
                <a:srgbClr val="8AD0D6"/>
              </a:buClr>
              <a:buSzPct val="80000"/>
              <a:buFont typeface="Wingdings 3" panose="05040102010807070707" pitchFamily="18" charset="2"/>
              <a:buChar char=""/>
              <a:defRPr kumimoji="1" sz="20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1pPr>
            <a:lvl2pPr marL="742950" indent="-285750">
              <a:spcBef>
                <a:spcPts val="1000"/>
              </a:spcBef>
              <a:buClr>
                <a:srgbClr val="8AD0D6"/>
              </a:buClr>
              <a:buSzPct val="80000"/>
              <a:buFont typeface="Wingdings 3" panose="05040102010807070707" pitchFamily="18" charset="2"/>
              <a:buChar char=""/>
              <a:defRPr kumimoji="1">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2pPr>
            <a:lvl3pPr marL="1143000" indent="-228600">
              <a:spcBef>
                <a:spcPts val="1000"/>
              </a:spcBef>
              <a:buClr>
                <a:srgbClr val="8AD0D6"/>
              </a:buClr>
              <a:buSzPct val="80000"/>
              <a:buFont typeface="Wingdings 3" panose="05040102010807070707" pitchFamily="18" charset="2"/>
              <a:buChar char=""/>
              <a:defRPr kumimoji="1" sz="16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3pPr>
            <a:lvl4pPr marL="1600200" indent="-228600">
              <a:spcBef>
                <a:spcPts val="1000"/>
              </a:spcBef>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4pPr>
            <a:lvl5pPr marL="2057400" indent="-228600">
              <a:spcBef>
                <a:spcPts val="1000"/>
              </a:spcBef>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cs typeface="メイリオ" panose="020B0604030504040204" pitchFamily="50" charset="-128"/>
              </a:defRPr>
            </a:lvl9pPr>
          </a:lstStyle>
          <a:p>
            <a:pPr>
              <a:spcBef>
                <a:spcPct val="0"/>
              </a:spcBef>
              <a:buClrTx/>
              <a:buSzTx/>
              <a:buFontTx/>
              <a:buNone/>
            </a:pPr>
            <a:endParaRPr lang="ja-JP" altLang="en-US" sz="3200">
              <a:solidFill>
                <a:srgbClr val="FFFF99"/>
              </a:solidFill>
              <a:latin typeface="Times New Roman" panose="02020603050405020304" pitchFamily="18" charset="0"/>
              <a:ea typeface="ＭＳ Ｐゴシック" panose="020B0600070205080204" pitchFamily="50" charset="-128"/>
            </a:endParaRPr>
          </a:p>
        </p:txBody>
      </p:sp>
      <p:sp>
        <p:nvSpPr>
          <p:cNvPr id="32771"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19459" name="Rectangle 3"/>
          <p:cNvSpPr>
            <a:spLocks noGrp="1" noChangeArrowheads="1"/>
          </p:cNvSpPr>
          <p:nvPr>
            <p:ph idx="1"/>
          </p:nvPr>
        </p:nvSpPr>
        <p:spPr>
          <a:xfrm>
            <a:off x="465138" y="1852613"/>
            <a:ext cx="7924800" cy="4724400"/>
          </a:xfrm>
          <a:effectLst>
            <a:outerShdw dist="35921" dir="2700000" algn="ctr" rotWithShape="0">
              <a:srgbClr val="CC0066"/>
            </a:outerShdw>
          </a:effectLst>
          <a:extLst>
            <a:ext uri="{909E8E84-426E-40DD-AFC4-6F175D3DCCD1}">
              <a14:hiddenFill xmlns:a14="http://schemas.microsoft.com/office/drawing/2010/main">
                <a:gradFill rotWithShape="0">
                  <a:gsLst>
                    <a:gs pos="0">
                      <a:srgbClr val="0000CC">
                        <a:gamma/>
                        <a:shade val="86275"/>
                        <a:invGamma/>
                      </a:srgbClr>
                    </a:gs>
                    <a:gs pos="100000">
                      <a:srgbClr val="0000CC"/>
                    </a:gs>
                  </a:gsLst>
                  <a:lin ang="5400000" scaled="1"/>
                </a:gradFill>
              </a14:hiddenFill>
            </a:ext>
            <a:ext uri="{91240B29-F687-4F45-9708-019B960494DF}">
              <a14:hiddenLine xmlns:a14="http://schemas.microsoft.com/office/drawing/2010/main" w="9525">
                <a:solidFill>
                  <a:srgbClr val="FFFF00"/>
                </a:solidFill>
                <a:miter lim="800000"/>
                <a:headEnd/>
                <a:tailEnd/>
              </a14:hiddenLine>
            </a:ext>
          </a:extLst>
        </p:spPr>
        <p:txBody>
          <a:bodyPr rtlCol="0">
            <a:normAutofit fontScale="92500"/>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400" b="1">
                <a:solidFill>
                  <a:srgbClr val="FFFF00"/>
                </a:solidFill>
                <a:cs typeface="+mj-cs"/>
              </a:rPr>
              <a:t>パソコンネットを開設・運営している者が、不特定多数の会員がダウンロードして復元閲覧できるようにした（北海道：平成８年４月：わいせつ図画公然陳列罪で検挙）</a:t>
            </a:r>
          </a:p>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400" b="1">
                <a:solidFill>
                  <a:srgbClr val="FFFF00"/>
                </a:solidFill>
                <a:cs typeface="+mj-cs"/>
              </a:rPr>
              <a:t>プロバイダらがホームページにわいせつサンプル画像を掲載し、ダイヤルＱ２を利用し、わいせつ映像を送信・閲覧させた（東京、千葉、埼玉、長野：平成１０年２月から６月：わいせつ図画公然陳列罪で検挙）</a:t>
            </a:r>
          </a:p>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400" b="1">
                <a:solidFill>
                  <a:srgbClr val="FFFF00"/>
                </a:solidFill>
                <a:cs typeface="+mj-cs"/>
              </a:rPr>
              <a:t>ソフト会社が、上記プロバイダらにわいせつ画像入りサーバコンピュータを約１０００万で販売（平成１０年６月：わいせつ図画販売罪）。更に、同会社代表取締役がダイヤルＱ２を利用してわいせつ画像閲覧で利益を得る方法の助言、指導を行い利益の３割をロイヤリティとして受け取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3400" y="304800"/>
            <a:ext cx="7924800" cy="1143000"/>
          </a:xfrm>
          <a:effectLst>
            <a:outerShdw dist="35921" dir="2700000" algn="ctr" rotWithShape="0">
              <a:srgbClr val="CC0066"/>
            </a:outerShdw>
          </a:effectLst>
        </p:spPr>
        <p:txBody>
          <a:bodyPr/>
          <a:lstStyle/>
          <a:p>
            <a:pPr eaLnBrk="1" hangingPunct="1"/>
            <a:r>
              <a:rPr lang="ja-JP" altLang="en-US" smtClean="0">
                <a:solidFill>
                  <a:srgbClr val="FFFF00"/>
                </a:solidFill>
              </a:rPr>
              <a:t>ネットワーク上でわいせつ物等</a:t>
            </a:r>
            <a:br>
              <a:rPr lang="ja-JP" altLang="en-US" smtClean="0">
                <a:solidFill>
                  <a:srgbClr val="FFFF00"/>
                </a:solidFill>
              </a:rPr>
            </a:br>
            <a:r>
              <a:rPr lang="ja-JP" altLang="en-US" smtClean="0">
                <a:solidFill>
                  <a:srgbClr val="FFFF00"/>
                </a:solidFill>
              </a:rPr>
              <a:t>販売を広告宣伝</a:t>
            </a:r>
          </a:p>
        </p:txBody>
      </p:sp>
      <p:sp>
        <p:nvSpPr>
          <p:cNvPr id="33795" name="Rectangle 3"/>
          <p:cNvSpPr>
            <a:spLocks noGrp="1" noChangeArrowheads="1"/>
          </p:cNvSpPr>
          <p:nvPr>
            <p:ph idx="1"/>
          </p:nvPr>
        </p:nvSpPr>
        <p:spPr>
          <a:xfrm>
            <a:off x="762000" y="2819400"/>
            <a:ext cx="7772400" cy="3352800"/>
          </a:xfrm>
          <a:effectLst>
            <a:outerShdw dist="35921" dir="2700000" algn="ctr" rotWithShape="0">
              <a:srgbClr val="0000FF"/>
            </a:outerShdw>
          </a:effectLst>
        </p:spPr>
        <p:txBody>
          <a:bodyPr/>
          <a:lstStyle/>
          <a:p>
            <a:pPr eaLnBrk="1" hangingPunct="1"/>
            <a:r>
              <a:rPr lang="ja-JP" altLang="en-US" sz="3200" b="1" smtClean="0">
                <a:solidFill>
                  <a:srgbClr val="FFFF00"/>
                </a:solidFill>
              </a:rPr>
              <a:t>通信販売の一形態と考えてよい</a:t>
            </a:r>
          </a:p>
          <a:p>
            <a:pPr eaLnBrk="1" hangingPunct="1"/>
            <a:r>
              <a:rPr lang="ja-JP" altLang="en-US" sz="3200" b="1" smtClean="0">
                <a:solidFill>
                  <a:srgbClr val="FFFF00"/>
                </a:solidFill>
              </a:rPr>
              <a:t>インターネットの匿名性、広告宣伝の容易性を利用したもの</a:t>
            </a:r>
          </a:p>
          <a:p>
            <a:pPr eaLnBrk="1" hangingPunct="1"/>
            <a:r>
              <a:rPr lang="ja-JP" altLang="en-US" sz="3200" b="1" smtClean="0">
                <a:solidFill>
                  <a:srgbClr val="FFFF00"/>
                </a:solidFill>
              </a:rPr>
              <a:t>もの自体の販売は、郵送等で行う。</a:t>
            </a:r>
          </a:p>
          <a:p>
            <a:pPr eaLnBrk="1" hangingPunct="1"/>
            <a:r>
              <a:rPr lang="ja-JP" altLang="en-US" sz="3200" b="1" smtClean="0">
                <a:solidFill>
                  <a:srgbClr val="FFFF00"/>
                </a:solidFill>
              </a:rPr>
              <a:t>偽名口座を利用する場合が多く、その過程で別の犯罪を犯すものが多い。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3400" y="5334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34819" name="Rectangle 3"/>
          <p:cNvSpPr>
            <a:spLocks noGrp="1" noChangeArrowheads="1"/>
          </p:cNvSpPr>
          <p:nvPr>
            <p:ph idx="1"/>
          </p:nvPr>
        </p:nvSpPr>
        <p:spPr>
          <a:xfrm>
            <a:off x="395288" y="1341438"/>
            <a:ext cx="8277225" cy="5372100"/>
          </a:xfrm>
          <a:effectLst>
            <a:outerShdw dist="35921" dir="2700000" algn="ctr" rotWithShape="0">
              <a:srgbClr val="CC0066"/>
            </a:outerShdw>
          </a:effectLst>
        </p:spPr>
        <p:txBody>
          <a:bodyPr/>
          <a:lstStyle/>
          <a:p>
            <a:pPr eaLnBrk="1" hangingPunct="1"/>
            <a:r>
              <a:rPr lang="ja-JP" altLang="en-US" sz="2400" b="1" smtClean="0">
                <a:solidFill>
                  <a:srgbClr val="FFFF00"/>
                </a:solidFill>
              </a:rPr>
              <a:t>プロバイダが自分の所有するサーバがあたかもトンガ王国にあるように装い、そのサーバにわいせつ画像の販売ページを伸せ、わいせつ映像が入ったＣＤ－ＲＯＭを販売（秋田：平成９年１２月：わいせつ図画公然陳列罪およびわいせつ図画販売罪で検挙）</a:t>
            </a:r>
            <a:endParaRPr lang="en-US" altLang="ja-JP" sz="2400" b="1" smtClean="0">
              <a:solidFill>
                <a:srgbClr val="FFFF00"/>
              </a:solidFill>
            </a:endParaRPr>
          </a:p>
          <a:p>
            <a:pPr eaLnBrk="1" hangingPunct="1"/>
            <a:endParaRPr lang="ja-JP" altLang="en-US" sz="2400" b="1" smtClean="0">
              <a:solidFill>
                <a:srgbClr val="FFFF00"/>
              </a:solidFill>
            </a:endParaRPr>
          </a:p>
          <a:p>
            <a:pPr eaLnBrk="1" hangingPunct="1"/>
            <a:r>
              <a:rPr lang="ja-JP" altLang="en-US" sz="2400" b="1" smtClean="0">
                <a:solidFill>
                  <a:srgbClr val="FFFF00"/>
                </a:solidFill>
              </a:rPr>
              <a:t>大手コンピュータ関連会社の社員が、伝言ダイヤルを利用して集めた女子高生等をデート嬢として登録。パソコン通信の掲示板に「女性紹介します」等のメッセージで誘客し、登録した女子高生を紹介、売春させた（東京：平成９年１０月：児童福祉法違反で検挙）</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検挙の特徴（１）</a:t>
            </a:r>
          </a:p>
        </p:txBody>
      </p:sp>
      <p:graphicFrame>
        <p:nvGraphicFramePr>
          <p:cNvPr id="35843" name="Object 4"/>
          <p:cNvGraphicFramePr>
            <a:graphicFrameLocks noChangeAspect="1"/>
          </p:cNvGraphicFramePr>
          <p:nvPr/>
        </p:nvGraphicFramePr>
        <p:xfrm>
          <a:off x="457200" y="2790825"/>
          <a:ext cx="3962400" cy="4067175"/>
        </p:xfrm>
        <a:graphic>
          <a:graphicData uri="http://schemas.openxmlformats.org/presentationml/2006/ole">
            <mc:AlternateContent xmlns:mc="http://schemas.openxmlformats.org/markup-compatibility/2006">
              <mc:Choice xmlns:v="urn:schemas-microsoft-com:vml" Requires="v">
                <p:oleObj spid="_x0000_s35845" name="ｸﾞﾗﾌ" r:id="rId3" imgW="6096075" imgH="4067089" progId="MSGraph.Chart.8">
                  <p:embed followColorScheme="full"/>
                </p:oleObj>
              </mc:Choice>
              <mc:Fallback>
                <p:oleObj name="ｸﾞﾗﾌ" r:id="rId3" imgW="6096075" imgH="4067089"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790825"/>
                        <a:ext cx="3962400"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4" name="Object 5"/>
          <p:cNvGraphicFramePr>
            <a:graphicFrameLocks noChangeAspect="1"/>
          </p:cNvGraphicFramePr>
          <p:nvPr/>
        </p:nvGraphicFramePr>
        <p:xfrm>
          <a:off x="4495800" y="2790825"/>
          <a:ext cx="4114800" cy="4067175"/>
        </p:xfrm>
        <a:graphic>
          <a:graphicData uri="http://schemas.openxmlformats.org/presentationml/2006/ole">
            <mc:AlternateContent xmlns:mc="http://schemas.openxmlformats.org/markup-compatibility/2006">
              <mc:Choice xmlns:v="urn:schemas-microsoft-com:vml" Requires="v">
                <p:oleObj spid="_x0000_s35846" name="ｸﾞﾗﾌ" r:id="rId5" imgW="6096075" imgH="4067089" progId="MSGraph.Chart.8">
                  <p:embed followColorScheme="full"/>
                </p:oleObj>
              </mc:Choice>
              <mc:Fallback>
                <p:oleObj name="ｸﾞﾗﾌ" r:id="rId5" imgW="6096075" imgH="4067089" progId="MSGraph.Chart.8">
                  <p:embed followColorScheme="full"/>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2790825"/>
                        <a:ext cx="4114800"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3810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検挙の特徴（２）</a:t>
            </a:r>
          </a:p>
        </p:txBody>
      </p:sp>
      <p:sp>
        <p:nvSpPr>
          <p:cNvPr id="36867" name="Rectangle 3"/>
          <p:cNvSpPr>
            <a:spLocks noGrp="1" noChangeArrowheads="1"/>
          </p:cNvSpPr>
          <p:nvPr>
            <p:ph idx="1"/>
          </p:nvPr>
        </p:nvSpPr>
        <p:spPr>
          <a:xfrm>
            <a:off x="762000" y="2438400"/>
            <a:ext cx="7772400" cy="4114800"/>
          </a:xfrm>
          <a:effectLst>
            <a:outerShdw dist="35921" dir="2700000" algn="ctr" rotWithShape="0">
              <a:srgbClr val="CC0066"/>
            </a:outerShdw>
          </a:effectLst>
        </p:spPr>
        <p:txBody>
          <a:bodyPr/>
          <a:lstStyle/>
          <a:p>
            <a:pPr eaLnBrk="1" hangingPunct="1"/>
            <a:r>
              <a:rPr lang="ja-JP" altLang="en-US" sz="2800" smtClean="0">
                <a:solidFill>
                  <a:srgbClr val="FFFF00"/>
                </a:solidFill>
              </a:rPr>
              <a:t>有識者が多い</a:t>
            </a:r>
          </a:p>
          <a:p>
            <a:pPr eaLnBrk="1" hangingPunct="1"/>
            <a:r>
              <a:rPr lang="ja-JP" altLang="en-US" sz="2800" smtClean="0">
                <a:solidFill>
                  <a:srgbClr val="FFFF00"/>
                </a:solidFill>
              </a:rPr>
              <a:t>一般風俗事件に比べ若年層が多い</a:t>
            </a:r>
          </a:p>
          <a:p>
            <a:pPr eaLnBrk="1" hangingPunct="1"/>
            <a:r>
              <a:rPr lang="ja-JP" altLang="en-US" sz="2800" smtClean="0">
                <a:solidFill>
                  <a:srgbClr val="FFFF00"/>
                </a:solidFill>
              </a:rPr>
              <a:t>プロバイダが９業者いる</a:t>
            </a:r>
          </a:p>
          <a:p>
            <a:pPr eaLnBrk="1" hangingPunct="1"/>
            <a:r>
              <a:rPr lang="ja-JP" altLang="en-US" sz="2800" smtClean="0">
                <a:solidFill>
                  <a:srgbClr val="FFFF00"/>
                </a:solidFill>
              </a:rPr>
              <a:t>現実空間ではポルノ売買に関らないような会社員や学生が検挙される例が多い</a:t>
            </a:r>
          </a:p>
          <a:p>
            <a:pPr eaLnBrk="1" hangingPunct="1"/>
            <a:r>
              <a:rPr lang="ja-JP" altLang="en-US" sz="2800" smtClean="0">
                <a:solidFill>
                  <a:srgbClr val="FFFF00"/>
                </a:solidFill>
              </a:rPr>
              <a:t>コンピュータに関する知識が少なくてもホームページを開設できる。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3400" y="381000"/>
            <a:ext cx="7772400" cy="1143000"/>
          </a:xfrm>
          <a:effectLst>
            <a:outerShdw dist="35921" dir="2700000" algn="ctr" rotWithShape="0">
              <a:srgbClr val="CC0066"/>
            </a:outerShdw>
          </a:effectLst>
        </p:spPr>
        <p:txBody>
          <a:bodyPr/>
          <a:lstStyle/>
          <a:p>
            <a:pPr eaLnBrk="1" hangingPunct="1"/>
            <a:r>
              <a:rPr lang="ja-JP" altLang="en-US" sz="4000" smtClean="0">
                <a:solidFill>
                  <a:srgbClr val="FFFF00"/>
                </a:solidFill>
              </a:rPr>
              <a:t>刑法１７５条のわいせつ物</a:t>
            </a:r>
            <a:br>
              <a:rPr lang="ja-JP" altLang="en-US" sz="4000" smtClean="0">
                <a:solidFill>
                  <a:srgbClr val="FFFF00"/>
                </a:solidFill>
              </a:rPr>
            </a:br>
            <a:r>
              <a:rPr lang="ja-JP" altLang="en-US" sz="2800" smtClean="0">
                <a:solidFill>
                  <a:srgbClr val="FFFF00"/>
                </a:solidFill>
              </a:rPr>
              <a:t>「わいせつな文書、図画その他の物</a:t>
            </a:r>
            <a:r>
              <a:rPr lang="ja-JP" altLang="en-US" sz="4000" smtClean="0">
                <a:solidFill>
                  <a:srgbClr val="FFFF00"/>
                </a:solidFill>
              </a:rPr>
              <a:t>」</a:t>
            </a:r>
          </a:p>
        </p:txBody>
      </p:sp>
      <p:sp>
        <p:nvSpPr>
          <p:cNvPr id="37891" name="Rectangle 3"/>
          <p:cNvSpPr>
            <a:spLocks noGrp="1" noChangeArrowheads="1"/>
          </p:cNvSpPr>
          <p:nvPr>
            <p:ph idx="1"/>
          </p:nvPr>
        </p:nvSpPr>
        <p:spPr>
          <a:xfrm>
            <a:off x="609600" y="2819400"/>
            <a:ext cx="7772400" cy="4038600"/>
          </a:xfrm>
          <a:effectLst>
            <a:outerShdw dist="35921" dir="2700000" algn="ctr" rotWithShape="0">
              <a:srgbClr val="CC0066"/>
            </a:outerShdw>
          </a:effectLst>
        </p:spPr>
        <p:txBody>
          <a:bodyPr/>
          <a:lstStyle/>
          <a:p>
            <a:pPr marL="666750" indent="-666750" eaLnBrk="1" hangingPunct="1">
              <a:buFontTx/>
              <a:buNone/>
            </a:pPr>
            <a:r>
              <a:rPr lang="ja-JP" altLang="en-US" b="1" smtClean="0">
                <a:solidFill>
                  <a:srgbClr val="FFFF00"/>
                </a:solidFill>
              </a:rPr>
              <a:t>京都地裁平成９年９月２４日判決</a:t>
            </a:r>
          </a:p>
          <a:p>
            <a:pPr marL="666750" indent="-666750" eaLnBrk="1" hangingPunct="1">
              <a:buFontTx/>
              <a:buNone/>
            </a:pPr>
            <a:r>
              <a:rPr lang="ja-JP" altLang="en-US" b="1" smtClean="0">
                <a:solidFill>
                  <a:srgbClr val="FFFF00"/>
                </a:solidFill>
              </a:rPr>
              <a:t>        わいせつ画像のデータが記憶・蔵置されている特定のハードディスク</a:t>
            </a:r>
          </a:p>
          <a:p>
            <a:pPr marL="666750" indent="-666750" eaLnBrk="1" hangingPunct="1">
              <a:buFontTx/>
              <a:buNone/>
            </a:pPr>
            <a:endParaRPr lang="ja-JP" altLang="en-US" b="1" smtClean="0">
              <a:solidFill>
                <a:srgbClr val="FFFF00"/>
              </a:solidFill>
            </a:endParaRPr>
          </a:p>
          <a:p>
            <a:pPr marL="666750" indent="-666750" eaLnBrk="1" hangingPunct="1">
              <a:buFontTx/>
              <a:buNone/>
            </a:pPr>
            <a:r>
              <a:rPr lang="ja-JP" altLang="en-US" b="1" smtClean="0">
                <a:solidFill>
                  <a:srgbClr val="FFFF00"/>
                </a:solidFill>
              </a:rPr>
              <a:t>岡山地裁平成９年１２月１５日判決</a:t>
            </a:r>
          </a:p>
          <a:p>
            <a:pPr marL="666750" indent="-666750" eaLnBrk="1" hangingPunct="1">
              <a:buFontTx/>
              <a:buNone/>
            </a:pPr>
            <a:r>
              <a:rPr lang="ja-JP" altLang="en-US" b="1" smtClean="0">
                <a:solidFill>
                  <a:srgbClr val="FFFF00"/>
                </a:solidFill>
              </a:rPr>
              <a:t>        サーバーコンピュータではなく情報としての画像データ</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マスク処理した画像の問題</a:t>
            </a:r>
          </a:p>
        </p:txBody>
      </p:sp>
      <p:sp>
        <p:nvSpPr>
          <p:cNvPr id="25603" name="Rectangle 3"/>
          <p:cNvSpPr>
            <a:spLocks noGrp="1" noChangeArrowheads="1"/>
          </p:cNvSpPr>
          <p:nvPr>
            <p:ph idx="1"/>
          </p:nvPr>
        </p:nvSpPr>
        <p:spPr>
          <a:xfrm>
            <a:off x="468313" y="1412875"/>
            <a:ext cx="8229600" cy="3810000"/>
          </a:xfrm>
          <a:effectLst>
            <a:outerShdw dist="35921" dir="2700000" algn="ctr" rotWithShape="0">
              <a:srgbClr val="CC0066"/>
            </a:outerShdw>
          </a:effectLst>
        </p:spPr>
        <p:txBody>
          <a:bodyPr rtlCol="0">
            <a:normAutofit lnSpcReduction="10000"/>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800" b="1" dirty="0">
                <a:solidFill>
                  <a:srgbClr val="FFFF00"/>
                </a:solidFill>
                <a:cs typeface="+mj-cs"/>
              </a:rPr>
              <a:t>マスク処理された画像が、閲覧する者の多くにとって、簡単な作業で容易にマスクを除去し画像復元できることが閲覧しようとする多くの人に周知されている場合は、マスクがかけられていないものと同視することができる（岡山地裁平成９年１２月１５日判決）</a:t>
            </a:r>
          </a:p>
          <a:p>
            <a:pPr marL="342906" indent="-342906" defTabSz="457207" eaLnBrk="1" fontAlgn="auto" hangingPunct="1">
              <a:spcAft>
                <a:spcPts val="0"/>
              </a:spcAft>
              <a:buClr>
                <a:schemeClr val="bg2">
                  <a:lumMod val="40000"/>
                  <a:lumOff val="60000"/>
                </a:schemeClr>
              </a:buClr>
              <a:buFont typeface="Wingdings 3" charset="2"/>
              <a:buChar char=""/>
              <a:defRPr/>
            </a:pPr>
            <a:endParaRPr lang="ja-JP" altLang="en-US" sz="2800" b="1" dirty="0">
              <a:solidFill>
                <a:srgbClr val="FFFF00"/>
              </a:solidFill>
              <a:cs typeface="+mj-cs"/>
            </a:endParaRPr>
          </a:p>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800" b="1" dirty="0">
                <a:solidFill>
                  <a:srgbClr val="FFFF00"/>
                </a:solidFill>
                <a:cs typeface="+mj-cs"/>
              </a:rPr>
              <a:t>いわば「布で覆いをかけたわいせつ図画を街頭に掲示する行為」と同じであるとみなす。</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39939" name="Rectangle 3"/>
          <p:cNvSpPr>
            <a:spLocks noGrp="1" noChangeArrowheads="1"/>
          </p:cNvSpPr>
          <p:nvPr>
            <p:ph idx="1"/>
          </p:nvPr>
        </p:nvSpPr>
        <p:spPr>
          <a:xfrm>
            <a:off x="533400" y="1852613"/>
            <a:ext cx="7772400" cy="4624387"/>
          </a:xfrm>
          <a:effectLst>
            <a:outerShdw dist="35921" dir="2700000" algn="ctr" rotWithShape="0">
              <a:srgbClr val="CC0066"/>
            </a:outerShdw>
          </a:effectLst>
        </p:spPr>
        <p:txBody>
          <a:bodyPr/>
          <a:lstStyle/>
          <a:p>
            <a:pPr eaLnBrk="1" hangingPunct="1"/>
            <a:r>
              <a:rPr lang="ja-JP" altLang="en-US" sz="3200" b="1" smtClean="0">
                <a:solidFill>
                  <a:srgbClr val="FFFF00"/>
                </a:solidFill>
              </a:rPr>
              <a:t>自営業者らがプロバイダのサーバに容易に外すことができるＦＬＭＡＳＫによって処理されたワイセツ画像を記憶・蔵置させて、不特定多数の者に有料でこれを再生閲覧させた（岡山：平成９年６月わいせつ図画公然陳列罪）</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381000"/>
            <a:ext cx="7848600" cy="1143000"/>
          </a:xfrm>
          <a:effectLst>
            <a:outerShdw dist="35921" dir="2700000" algn="ctr" rotWithShape="0">
              <a:srgbClr val="CC0066"/>
            </a:outerShdw>
          </a:effectLst>
        </p:spPr>
        <p:txBody>
          <a:bodyPr/>
          <a:lstStyle/>
          <a:p>
            <a:pPr eaLnBrk="1" hangingPunct="1"/>
            <a:r>
              <a:rPr lang="ja-JP" altLang="en-US" sz="3200" b="1" smtClean="0">
                <a:solidFill>
                  <a:srgbClr val="FFFF00"/>
                </a:solidFill>
              </a:rPr>
              <a:t>有料ポルノサイトの数＝全６３２サイト</a:t>
            </a:r>
            <a:br>
              <a:rPr lang="ja-JP" altLang="en-US" sz="3200" b="1" smtClean="0">
                <a:solidFill>
                  <a:srgbClr val="FFFF00"/>
                </a:solidFill>
              </a:rPr>
            </a:br>
            <a:r>
              <a:rPr lang="ja-JP" altLang="en-US" sz="3200" b="1" smtClean="0">
                <a:solidFill>
                  <a:srgbClr val="FFFF00"/>
                </a:solidFill>
              </a:rPr>
              <a:t>平成９年１１月警察庁調査</a:t>
            </a:r>
          </a:p>
        </p:txBody>
      </p:sp>
      <p:graphicFrame>
        <p:nvGraphicFramePr>
          <p:cNvPr id="22531" name="Object 13"/>
          <p:cNvGraphicFramePr>
            <a:graphicFrameLocks noChangeAspect="1"/>
          </p:cNvGraphicFramePr>
          <p:nvPr/>
        </p:nvGraphicFramePr>
        <p:xfrm>
          <a:off x="285750" y="3429000"/>
          <a:ext cx="8024813" cy="3119438"/>
        </p:xfrm>
        <a:graphic>
          <a:graphicData uri="http://schemas.openxmlformats.org/presentationml/2006/ole">
            <mc:AlternateContent xmlns:mc="http://schemas.openxmlformats.org/markup-compatibility/2006">
              <mc:Choice xmlns:v="urn:schemas-microsoft-com:vml" Requires="v">
                <p:oleObj spid="_x0000_s22532" name="ｸﾞﾗﾌ" r:id="rId3" imgW="8019943" imgH="3114764" progId="MSGraph.Chart.8">
                  <p:embed followColorScheme="full"/>
                </p:oleObj>
              </mc:Choice>
              <mc:Fallback>
                <p:oleObj name="ｸﾞﾗﾌ" r:id="rId3" imgW="8019943" imgH="3114764" progId="MSGraph.Chart.8">
                  <p:embed followColorScheme="full"/>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3429000"/>
                        <a:ext cx="8024813" cy="311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3048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海外のサーバを利用した場合の問題（１）</a:t>
            </a:r>
          </a:p>
        </p:txBody>
      </p:sp>
      <p:sp>
        <p:nvSpPr>
          <p:cNvPr id="40963" name="Rectangle 3"/>
          <p:cNvSpPr>
            <a:spLocks noGrp="1" noChangeArrowheads="1"/>
          </p:cNvSpPr>
          <p:nvPr>
            <p:ph idx="1"/>
          </p:nvPr>
        </p:nvSpPr>
        <p:spPr>
          <a:xfrm>
            <a:off x="609600" y="2133600"/>
            <a:ext cx="7772400" cy="4191000"/>
          </a:xfrm>
          <a:effectLst>
            <a:outerShdw dist="35921" dir="2700000" algn="ctr" rotWithShape="0">
              <a:srgbClr val="CC0066"/>
            </a:outerShdw>
          </a:effectLst>
        </p:spPr>
        <p:txBody>
          <a:bodyPr/>
          <a:lstStyle/>
          <a:p>
            <a:pPr eaLnBrk="1" hangingPunct="1"/>
            <a:r>
              <a:rPr lang="ja-JP" altLang="en-US" sz="3200" b="1" smtClean="0">
                <a:solidFill>
                  <a:srgbClr val="FFFF00"/>
                </a:solidFill>
              </a:rPr>
              <a:t>発信者が日本国内から海外のサーバに送信し格納した場合</a:t>
            </a:r>
          </a:p>
          <a:p>
            <a:pPr eaLnBrk="1" hangingPunct="1"/>
            <a:endParaRPr lang="ja-JP" altLang="en-US" sz="3200" b="1" smtClean="0">
              <a:solidFill>
                <a:srgbClr val="FFFF00"/>
              </a:solidFill>
            </a:endParaRPr>
          </a:p>
          <a:p>
            <a:pPr eaLnBrk="1" hangingPunct="1">
              <a:buFontTx/>
              <a:buNone/>
            </a:pPr>
            <a:r>
              <a:rPr lang="ja-JP" altLang="en-US" sz="3200" b="1" smtClean="0">
                <a:solidFill>
                  <a:srgbClr val="FFFF00"/>
                </a:solidFill>
              </a:rPr>
              <a:t>   アップロード行為が日本国内で行われているので、刑法１７５条の実行行為の一部が国内で行われているとみなされる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41987" name="Rectangle 3"/>
          <p:cNvSpPr>
            <a:spLocks noGrp="1" noChangeArrowheads="1"/>
          </p:cNvSpPr>
          <p:nvPr>
            <p:ph idx="1"/>
          </p:nvPr>
        </p:nvSpPr>
        <p:spPr>
          <a:xfrm>
            <a:off x="490538" y="1628775"/>
            <a:ext cx="8050212" cy="3535363"/>
          </a:xfrm>
          <a:effectLst>
            <a:outerShdw dist="35921" dir="2700000" algn="ctr" rotWithShape="0">
              <a:srgbClr val="CC0066"/>
            </a:outerShdw>
          </a:effectLst>
        </p:spPr>
        <p:txBody>
          <a:bodyPr/>
          <a:lstStyle/>
          <a:p>
            <a:pPr eaLnBrk="1" hangingPunct="1"/>
            <a:r>
              <a:rPr lang="ja-JP" altLang="en-US" sz="3200" b="1" smtClean="0">
                <a:solidFill>
                  <a:srgbClr val="FFFF00"/>
                </a:solidFill>
              </a:rPr>
              <a:t>会社役員が、わいせつ画像を東京都内のプロバイダのサーバを経由して、米国プロバイダのサーバコンピュータに送信し格納し、日本国内の不特定多数に閲覧させた（山形：平成１０年１月：わいせつ物公然陳列罪）</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04800" y="3048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海外のサーバを利用した場合の問題（２）</a:t>
            </a:r>
          </a:p>
        </p:txBody>
      </p:sp>
      <p:sp>
        <p:nvSpPr>
          <p:cNvPr id="43011" name="Rectangle 3"/>
          <p:cNvSpPr>
            <a:spLocks noGrp="1" noChangeArrowheads="1"/>
          </p:cNvSpPr>
          <p:nvPr>
            <p:ph idx="1"/>
          </p:nvPr>
        </p:nvSpPr>
        <p:spPr>
          <a:xfrm>
            <a:off x="609600" y="2060575"/>
            <a:ext cx="7772400" cy="4264025"/>
          </a:xfrm>
          <a:effectLst>
            <a:outerShdw dist="35921" dir="2700000" algn="ctr" rotWithShape="0">
              <a:srgbClr val="CC0066"/>
            </a:outerShdw>
          </a:effectLst>
        </p:spPr>
        <p:txBody>
          <a:bodyPr/>
          <a:lstStyle/>
          <a:p>
            <a:pPr eaLnBrk="1" hangingPunct="1"/>
            <a:r>
              <a:rPr lang="ja-JP" altLang="en-US" sz="3200" b="1" smtClean="0">
                <a:solidFill>
                  <a:srgbClr val="FFFF00"/>
                </a:solidFill>
              </a:rPr>
              <a:t>発信者が外国において外国のサーバに送信し格納した場合</a:t>
            </a:r>
          </a:p>
          <a:p>
            <a:pPr eaLnBrk="1" hangingPunct="1"/>
            <a:endParaRPr lang="ja-JP" altLang="en-US" sz="3200" b="1" smtClean="0">
              <a:solidFill>
                <a:srgbClr val="FFFF00"/>
              </a:solidFill>
            </a:endParaRPr>
          </a:p>
          <a:p>
            <a:pPr eaLnBrk="1" hangingPunct="1">
              <a:buFontTx/>
              <a:buNone/>
            </a:pPr>
            <a:r>
              <a:rPr lang="ja-JP" altLang="en-US" sz="3200" b="1" smtClean="0">
                <a:solidFill>
                  <a:srgbClr val="FFFF00"/>
                </a:solidFill>
              </a:rPr>
              <a:t>   犯罪の結果が国内で発生しているため、刑法１７５条の保護法益としての日本国内の善良の風俗が害されているとみなすことができる（異論もある）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4800" y="3048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44035" name="Rectangle 3"/>
          <p:cNvSpPr>
            <a:spLocks noGrp="1" noChangeArrowheads="1"/>
          </p:cNvSpPr>
          <p:nvPr>
            <p:ph idx="1"/>
          </p:nvPr>
        </p:nvSpPr>
        <p:spPr>
          <a:xfrm>
            <a:off x="609600" y="1447800"/>
            <a:ext cx="7772400" cy="4876800"/>
          </a:xfrm>
          <a:effectLst>
            <a:outerShdw dist="35921" dir="2700000" algn="ctr" rotWithShape="0">
              <a:srgbClr val="CC0066"/>
            </a:outerShdw>
          </a:effectLst>
        </p:spPr>
        <p:txBody>
          <a:bodyPr/>
          <a:lstStyle/>
          <a:p>
            <a:pPr eaLnBrk="1" hangingPunct="1"/>
            <a:r>
              <a:rPr lang="ja-JP" altLang="en-US" sz="3200" b="1" smtClean="0">
                <a:solidFill>
                  <a:srgbClr val="FFFF00"/>
                </a:solidFill>
              </a:rPr>
              <a:t>米国在住の日本人会社員が、米国のプロバイダのサーバにホームページを開設し、わいせつなビデオテープ等の販売広告を日本語で出し、電子メールで申し込んだ日本国内の客にわいせつビデオテープを国際郵便で郵送して販売していた（京都：平成１０年７月わいせつ図画販売罪で検挙）</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色々な意見</a:t>
            </a:r>
          </a:p>
        </p:txBody>
      </p:sp>
      <p:sp>
        <p:nvSpPr>
          <p:cNvPr id="45059" name="Rectangle 3"/>
          <p:cNvSpPr>
            <a:spLocks noGrp="1" noChangeArrowheads="1"/>
          </p:cNvSpPr>
          <p:nvPr>
            <p:ph idx="1"/>
          </p:nvPr>
        </p:nvSpPr>
        <p:spPr>
          <a:xfrm>
            <a:off x="838200" y="1268413"/>
            <a:ext cx="7772400" cy="5284787"/>
          </a:xfrm>
          <a:solidFill>
            <a:srgbClr val="0000FF"/>
          </a:solidFill>
          <a:ln>
            <a:solidFill>
              <a:srgbClr val="FFFF00"/>
            </a:solidFill>
            <a:miter lim="800000"/>
            <a:headEnd/>
            <a:tailEnd/>
          </a:ln>
          <a:effectLst>
            <a:outerShdw dist="107763" dir="2700000" algn="ctr" rotWithShape="0">
              <a:srgbClr val="CC0066"/>
            </a:outerShdw>
          </a:effectLst>
        </p:spPr>
        <p:txBody>
          <a:bodyPr/>
          <a:lstStyle/>
          <a:p>
            <a:pPr eaLnBrk="1" hangingPunct="1"/>
            <a:r>
              <a:rPr lang="ja-JP" altLang="en-US" sz="2400" smtClean="0">
                <a:solidFill>
                  <a:srgbClr val="FFFF00"/>
                </a:solidFill>
              </a:rPr>
              <a:t>園田寿「陳列されたわいせつ図画は物としてのサーバであり、それは国外に置かれているので、アップロードは刑法１７５条の実行行為の一部とはいえないであろう」</a:t>
            </a:r>
          </a:p>
          <a:p>
            <a:pPr eaLnBrk="1" hangingPunct="1"/>
            <a:r>
              <a:rPr lang="ja-JP" altLang="en-US" sz="2400" smtClean="0">
                <a:solidFill>
                  <a:srgbClr val="FFFF00"/>
                </a:solidFill>
              </a:rPr>
              <a:t>山口厚「画像を見るのが被害者であり、結果が日本で発生していれば国内犯として可罰的となる」</a:t>
            </a:r>
          </a:p>
          <a:p>
            <a:pPr eaLnBrk="1" hangingPunct="1"/>
            <a:r>
              <a:rPr lang="ja-JP" altLang="en-US" sz="2400" smtClean="0">
                <a:solidFill>
                  <a:srgbClr val="FFFF00"/>
                </a:solidFill>
              </a:rPr>
              <a:t>浦田啓一「当該行為が当該行為地国で違法とされていない場合には、原則として当該行為の違法性が阻却され、ただ例えば日本語でホームページを開設したり、あるいはこのようなわいせつ画像を含むホームページが存在することを日本国内で広く喧伝したり、（中略）場合、違法性が阻却されないと解することができないであろう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3400" y="381000"/>
            <a:ext cx="7772400" cy="1143000"/>
          </a:xfrm>
          <a:effectLst>
            <a:outerShdw dist="35921" dir="2700000" algn="ctr" rotWithShape="0">
              <a:srgbClr val="CC0066"/>
            </a:outerShdw>
          </a:effectLst>
        </p:spPr>
        <p:txBody>
          <a:bodyPr/>
          <a:lstStyle/>
          <a:p>
            <a:pPr eaLnBrk="1" hangingPunct="1"/>
            <a:r>
              <a:rPr lang="ja-JP" altLang="en-US" b="1" smtClean="0">
                <a:solidFill>
                  <a:srgbClr val="FFFF00"/>
                </a:solidFill>
              </a:rPr>
              <a:t>アダルトリンク集の問題</a:t>
            </a:r>
          </a:p>
        </p:txBody>
      </p:sp>
      <p:sp>
        <p:nvSpPr>
          <p:cNvPr id="46083" name="Rectangle 3"/>
          <p:cNvSpPr>
            <a:spLocks noGrp="1" noChangeArrowheads="1"/>
          </p:cNvSpPr>
          <p:nvPr>
            <p:ph idx="1"/>
          </p:nvPr>
        </p:nvSpPr>
        <p:spPr>
          <a:xfrm>
            <a:off x="685800" y="2362200"/>
            <a:ext cx="7772400" cy="4191000"/>
          </a:xfrm>
          <a:effectLst>
            <a:outerShdw dist="35921" dir="2700000" algn="ctr" rotWithShape="0">
              <a:srgbClr val="CC0066"/>
            </a:outerShdw>
          </a:effectLst>
        </p:spPr>
        <p:txBody>
          <a:bodyPr/>
          <a:lstStyle/>
          <a:p>
            <a:pPr eaLnBrk="1" hangingPunct="1"/>
            <a:r>
              <a:rPr lang="ja-JP" altLang="en-US" sz="2800" b="1" smtClean="0">
                <a:solidFill>
                  <a:srgbClr val="FFFF00"/>
                </a:solidFill>
              </a:rPr>
              <a:t>ネット利用ポルノ業者から広告を募り、そのポルノサイトの広告（バナー広告と呼ばれる）を表示してリンクをはり、広告部分をクリックすると、そのポルノサイトにアクセスできるようにしもの</a:t>
            </a:r>
          </a:p>
          <a:p>
            <a:pPr eaLnBrk="1" hangingPunct="1"/>
            <a:endParaRPr lang="ja-JP" altLang="en-US" sz="2800" b="1" smtClean="0">
              <a:solidFill>
                <a:srgbClr val="FFFF00"/>
              </a:solidFill>
            </a:endParaRPr>
          </a:p>
          <a:p>
            <a:pPr eaLnBrk="1" hangingPunct="1"/>
            <a:r>
              <a:rPr lang="ja-JP" altLang="en-US" sz="2800" b="1" smtClean="0">
                <a:solidFill>
                  <a:srgbClr val="FFFF00"/>
                </a:solidFill>
              </a:rPr>
              <a:t>わいせつなホームページにリンクをはる行為は刑事責任に問われるべきか？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3400" y="381000"/>
            <a:ext cx="7772400" cy="1143000"/>
          </a:xfrm>
        </p:spPr>
        <p:txBody>
          <a:bodyPr/>
          <a:lstStyle/>
          <a:p>
            <a:pPr eaLnBrk="1" hangingPunct="1"/>
            <a:r>
              <a:rPr lang="ja-JP" altLang="en-US" smtClean="0">
                <a:solidFill>
                  <a:srgbClr val="FFFF00"/>
                </a:solidFill>
              </a:rPr>
              <a:t>刑法上の責任を認めることに</a:t>
            </a:r>
            <a:br>
              <a:rPr lang="ja-JP" altLang="en-US" smtClean="0">
                <a:solidFill>
                  <a:srgbClr val="FFFF00"/>
                </a:solidFill>
              </a:rPr>
            </a:br>
            <a:r>
              <a:rPr lang="ja-JP" altLang="en-US" smtClean="0">
                <a:solidFill>
                  <a:srgbClr val="FFFF00"/>
                </a:solidFill>
              </a:rPr>
              <a:t>批判的な意見</a:t>
            </a:r>
          </a:p>
        </p:txBody>
      </p:sp>
      <p:sp>
        <p:nvSpPr>
          <p:cNvPr id="47107" name="Rectangle 3"/>
          <p:cNvSpPr>
            <a:spLocks noGrp="1" noChangeArrowheads="1"/>
          </p:cNvSpPr>
          <p:nvPr>
            <p:ph idx="1"/>
          </p:nvPr>
        </p:nvSpPr>
        <p:spPr>
          <a:xfrm>
            <a:off x="609600" y="3200400"/>
            <a:ext cx="7772400" cy="2209800"/>
          </a:xfrm>
          <a:effectLst>
            <a:outerShdw dist="35921" dir="2700000" algn="ctr" rotWithShape="0">
              <a:srgbClr val="CC0066"/>
            </a:outerShdw>
          </a:effectLst>
        </p:spPr>
        <p:txBody>
          <a:bodyPr/>
          <a:lstStyle/>
          <a:p>
            <a:pPr eaLnBrk="1" hangingPunct="1"/>
            <a:r>
              <a:rPr lang="ja-JP" altLang="en-US" sz="3200" b="1" smtClean="0">
                <a:solidFill>
                  <a:srgbClr val="FFFF00"/>
                </a:solidFill>
              </a:rPr>
              <a:t>リンクはインターネットの発展に重要である</a:t>
            </a:r>
          </a:p>
          <a:p>
            <a:pPr eaLnBrk="1" hangingPunct="1"/>
            <a:r>
              <a:rPr lang="ja-JP" altLang="en-US" sz="3200" b="1" smtClean="0">
                <a:solidFill>
                  <a:srgbClr val="FFFF00"/>
                </a:solidFill>
              </a:rPr>
              <a:t>リンクとは単に別のページのアドレスの書込みに過ぎない。</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3400" y="381000"/>
            <a:ext cx="7772400" cy="1143000"/>
          </a:xfrm>
        </p:spPr>
        <p:txBody>
          <a:bodyPr/>
          <a:lstStyle/>
          <a:p>
            <a:pPr eaLnBrk="1" hangingPunct="1"/>
            <a:r>
              <a:rPr lang="ja-JP" altLang="en-US" smtClean="0">
                <a:solidFill>
                  <a:srgbClr val="FFFF00"/>
                </a:solidFill>
              </a:rPr>
              <a:t>刑法上の責任を認めることに</a:t>
            </a:r>
            <a:br>
              <a:rPr lang="ja-JP" altLang="en-US" smtClean="0">
                <a:solidFill>
                  <a:srgbClr val="FFFF00"/>
                </a:solidFill>
              </a:rPr>
            </a:br>
            <a:r>
              <a:rPr lang="ja-JP" altLang="en-US" smtClean="0">
                <a:solidFill>
                  <a:srgbClr val="FFFF00"/>
                </a:solidFill>
              </a:rPr>
              <a:t>積極的な意見</a:t>
            </a:r>
          </a:p>
        </p:txBody>
      </p:sp>
      <p:sp>
        <p:nvSpPr>
          <p:cNvPr id="34819" name="Rectangle 3"/>
          <p:cNvSpPr>
            <a:spLocks noGrp="1" noChangeArrowheads="1"/>
          </p:cNvSpPr>
          <p:nvPr>
            <p:ph idx="1"/>
          </p:nvPr>
        </p:nvSpPr>
        <p:spPr>
          <a:xfrm>
            <a:off x="684213" y="1916113"/>
            <a:ext cx="7772400" cy="4572000"/>
          </a:xfrm>
          <a:effectLst>
            <a:outerShdw dist="35921" dir="2700000" algn="ctr" rotWithShape="0">
              <a:srgbClr val="CC0066"/>
            </a:outerShdw>
          </a:effectLst>
        </p:spPr>
        <p:txBody>
          <a:bodyPr rtlCol="0">
            <a:normAutofit lnSpcReduction="10000"/>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800" b="1" dirty="0">
                <a:solidFill>
                  <a:srgbClr val="FFFF00"/>
                </a:solidFill>
                <a:cs typeface="+mj-cs"/>
              </a:rPr>
              <a:t>リンクにより不特定多数の者がわいせつ物を閲覧することが容易になる状態に置いたものだから、「不特定多数の者が閲覧可能にすること」を行ったといえる。</a:t>
            </a:r>
          </a:p>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800" b="1" dirty="0">
                <a:solidFill>
                  <a:srgbClr val="FFFF00"/>
                </a:solidFill>
                <a:cs typeface="+mj-cs"/>
              </a:rPr>
              <a:t>リンクをはることによって「わいせつ情報への認識可能性」を設定した以上「公然陳列」にあたる。</a:t>
            </a:r>
          </a:p>
          <a:p>
            <a:pPr marL="342906" indent="-342906" defTabSz="457207" eaLnBrk="1" fontAlgn="auto" hangingPunct="1">
              <a:spcAft>
                <a:spcPts val="0"/>
              </a:spcAft>
              <a:buClr>
                <a:schemeClr val="bg2">
                  <a:lumMod val="40000"/>
                  <a:lumOff val="60000"/>
                </a:schemeClr>
              </a:buClr>
              <a:buFont typeface="Wingdings 3" charset="2"/>
              <a:buChar char=""/>
              <a:defRPr/>
            </a:pPr>
            <a:r>
              <a:rPr lang="ja-JP" altLang="en-US" sz="2800" b="1" dirty="0">
                <a:solidFill>
                  <a:srgbClr val="FFFF00"/>
                </a:solidFill>
                <a:cs typeface="+mj-cs"/>
              </a:rPr>
              <a:t>わいせつショウを行っている芝居小屋の外壁に穴をあけ、不特定多数の者に外から見えるようにする行為と同じであり、正犯あるいは幇助犯にあたる</a:t>
            </a:r>
          </a:p>
          <a:p>
            <a:pPr marL="342906" indent="-342906" defTabSz="457207" eaLnBrk="1" fontAlgn="auto" hangingPunct="1">
              <a:spcAft>
                <a:spcPts val="0"/>
              </a:spcAft>
              <a:buClr>
                <a:schemeClr val="bg2">
                  <a:lumMod val="40000"/>
                  <a:lumOff val="60000"/>
                </a:schemeClr>
              </a:buClr>
              <a:buFont typeface="Wingdings 3" charset="2"/>
              <a:buChar char=""/>
              <a:defRPr/>
            </a:pPr>
            <a:endParaRPr lang="en-US" altLang="ja-JP" sz="2800" b="1" dirty="0">
              <a:solidFill>
                <a:srgbClr val="FFFF00"/>
              </a:solidFill>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49155" name="Rectangle 3"/>
          <p:cNvSpPr>
            <a:spLocks noGrp="1" noChangeArrowheads="1"/>
          </p:cNvSpPr>
          <p:nvPr>
            <p:ph idx="1"/>
          </p:nvPr>
        </p:nvSpPr>
        <p:spPr>
          <a:xfrm>
            <a:off x="484188" y="1849438"/>
            <a:ext cx="7772400" cy="4114800"/>
          </a:xfrm>
          <a:effectLst>
            <a:outerShdw dist="35921" dir="2700000" algn="ctr" rotWithShape="0">
              <a:srgbClr val="CC0066"/>
            </a:outerShdw>
          </a:effectLst>
        </p:spPr>
        <p:txBody>
          <a:bodyPr/>
          <a:lstStyle/>
          <a:p>
            <a:pPr eaLnBrk="1" hangingPunct="1"/>
            <a:r>
              <a:rPr lang="ja-JP" altLang="en-US" sz="2800" b="1" smtClean="0">
                <a:solidFill>
                  <a:srgbClr val="FFFF00"/>
                </a:solidFill>
              </a:rPr>
              <a:t>プロバイダが「アクセスランキングＢｅｓｔ５０」というホームページを開設し、自己のサーバに格納されているホームページのうちわいせつ画像を売り物にするホームページをランキングして、そのタイトル名を表示。タイトル名をクリックすればわいせつ画像を閲覧できるようにした（広島：平成８年９月：わいせつ図画公然陳列罪で検挙：ただし起訴猶予処分）</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プロバイダの刑事責任</a:t>
            </a:r>
          </a:p>
        </p:txBody>
      </p:sp>
      <p:sp>
        <p:nvSpPr>
          <p:cNvPr id="50179" name="Rectangle 3"/>
          <p:cNvSpPr>
            <a:spLocks noGrp="1" noChangeArrowheads="1"/>
          </p:cNvSpPr>
          <p:nvPr>
            <p:ph idx="1"/>
          </p:nvPr>
        </p:nvSpPr>
        <p:spPr>
          <a:xfrm>
            <a:off x="685800" y="3200400"/>
            <a:ext cx="7772400" cy="2819400"/>
          </a:xfrm>
          <a:effectLst>
            <a:outerShdw dist="35921" dir="2700000" algn="ctr" rotWithShape="0">
              <a:srgbClr val="CC0066"/>
            </a:outerShdw>
          </a:effectLst>
        </p:spPr>
        <p:txBody>
          <a:bodyPr/>
          <a:lstStyle/>
          <a:p>
            <a:pPr marL="0" indent="0" eaLnBrk="1" hangingPunct="1">
              <a:buFontTx/>
              <a:buNone/>
            </a:pPr>
            <a:r>
              <a:rPr lang="ja-JP" altLang="en-US" sz="3200" b="1" smtClean="0">
                <a:solidFill>
                  <a:srgbClr val="FFFF00"/>
                </a:solidFill>
              </a:rPr>
              <a:t>自己のサーバコンピュータに、会員の発信者がわいせつ画像を格納し、それを知りながら送信防止処置を取らなかった場合、刑事責任があるかどうか？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決済手段</a:t>
            </a:r>
          </a:p>
        </p:txBody>
      </p:sp>
      <p:graphicFrame>
        <p:nvGraphicFramePr>
          <p:cNvPr id="23555" name="Object 4"/>
          <p:cNvGraphicFramePr>
            <a:graphicFrameLocks noChangeAspect="1"/>
          </p:cNvGraphicFramePr>
          <p:nvPr/>
        </p:nvGraphicFramePr>
        <p:xfrm>
          <a:off x="533400" y="2438400"/>
          <a:ext cx="6097588" cy="4067175"/>
        </p:xfrm>
        <a:graphic>
          <a:graphicData uri="http://schemas.openxmlformats.org/presentationml/2006/ole">
            <mc:AlternateContent xmlns:mc="http://schemas.openxmlformats.org/markup-compatibility/2006">
              <mc:Choice xmlns:v="urn:schemas-microsoft-com:vml" Requires="v">
                <p:oleObj spid="_x0000_s23556" name="ｸﾞﾗﾌ" r:id="rId3" imgW="6096075" imgH="4067089" progId="MSGraph.Chart.8">
                  <p:embed followColorScheme="full"/>
                </p:oleObj>
              </mc:Choice>
              <mc:Fallback>
                <p:oleObj name="ｸﾞﾗﾌ" r:id="rId3" imgW="6096075" imgH="4067089"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438400"/>
                        <a:ext cx="6097588"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3810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刑事責任なしとする説</a:t>
            </a:r>
          </a:p>
        </p:txBody>
      </p:sp>
      <p:sp>
        <p:nvSpPr>
          <p:cNvPr id="51203" name="Rectangle 3"/>
          <p:cNvSpPr>
            <a:spLocks noGrp="1" noChangeArrowheads="1"/>
          </p:cNvSpPr>
          <p:nvPr>
            <p:ph idx="1"/>
          </p:nvPr>
        </p:nvSpPr>
        <p:spPr>
          <a:xfrm>
            <a:off x="685800" y="1524000"/>
            <a:ext cx="7772400" cy="4572000"/>
          </a:xfrm>
          <a:effectLst>
            <a:outerShdw dist="35921" dir="2700000" algn="ctr" rotWithShape="0">
              <a:srgbClr val="CC0066"/>
            </a:outerShdw>
          </a:effectLst>
          <a:extLst>
            <a:ext uri="{91240B29-F687-4F45-9708-019B960494DF}">
              <a14:hiddenLine xmlns:a14="http://schemas.microsoft.com/office/drawing/2010/main" w="9525">
                <a:solidFill>
                  <a:srgbClr val="FFFF00"/>
                </a:solidFill>
                <a:miter lim="800000"/>
                <a:headEnd/>
                <a:tailEnd/>
              </a14:hiddenLine>
            </a:ext>
          </a:extLst>
        </p:spPr>
        <p:txBody>
          <a:bodyPr/>
          <a:lstStyle/>
          <a:p>
            <a:pPr eaLnBrk="1" hangingPunct="1"/>
            <a:r>
              <a:rPr lang="ja-JP" altLang="en-US" sz="3200" b="1" smtClean="0">
                <a:solidFill>
                  <a:srgbClr val="FFFF00"/>
                </a:solidFill>
              </a:rPr>
              <a:t>プロバイダは「コモンキャリア」（共通の伝達手段を提供するもの：電話等）であるから、わいせつ画像が格納されていることを知った場合でも責任を負えない。</a:t>
            </a:r>
          </a:p>
          <a:p>
            <a:pPr eaLnBrk="1" hangingPunct="1"/>
            <a:r>
              <a:rPr lang="ja-JP" altLang="en-US" sz="3200" b="1" smtClean="0">
                <a:solidFill>
                  <a:srgbClr val="FFFF00"/>
                </a:solidFill>
              </a:rPr>
              <a:t>ネットワーク管理者に対して一般的にネットワーク内のわいせつ情報を削除すべき刑法的な作為義務を認めるのは難しい。</a:t>
            </a:r>
          </a:p>
          <a:p>
            <a:pPr eaLnBrk="1" hangingPunct="1"/>
            <a:endParaRPr lang="en-US" altLang="ja-JP" sz="3200" b="1" smtClean="0">
              <a:solidFill>
                <a:srgbClr val="FFFF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09600" y="3810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刑事責任ありとする説</a:t>
            </a:r>
          </a:p>
        </p:txBody>
      </p:sp>
      <p:sp>
        <p:nvSpPr>
          <p:cNvPr id="52227" name="Rectangle 3"/>
          <p:cNvSpPr>
            <a:spLocks noGrp="1" noChangeArrowheads="1"/>
          </p:cNvSpPr>
          <p:nvPr>
            <p:ph idx="1"/>
          </p:nvPr>
        </p:nvSpPr>
        <p:spPr>
          <a:xfrm>
            <a:off x="601663" y="1844675"/>
            <a:ext cx="7772400" cy="4191000"/>
          </a:xfrm>
          <a:effectLst>
            <a:outerShdw dist="35921" dir="2700000" algn="ctr" rotWithShape="0">
              <a:srgbClr val="CC0066"/>
            </a:outerShdw>
          </a:effectLst>
        </p:spPr>
        <p:txBody>
          <a:bodyPr/>
          <a:lstStyle/>
          <a:p>
            <a:pPr eaLnBrk="1" hangingPunct="1"/>
            <a:r>
              <a:rPr lang="ja-JP" altLang="en-US" sz="2800" b="1" smtClean="0">
                <a:solidFill>
                  <a:srgbClr val="FFFF00"/>
                </a:solidFill>
              </a:rPr>
              <a:t>インターネットのプロバイダはホームページ開設サービスを提供し、ホームページは基本的に不特定多数に自由なアクセスを認めているので「公然性を有する通信」として通信の秘密の対象にはならない（ラジオやテレビの放送等と同等と考える）</a:t>
            </a:r>
          </a:p>
          <a:p>
            <a:pPr eaLnBrk="1" hangingPunct="1"/>
            <a:r>
              <a:rPr lang="ja-JP" altLang="en-US" sz="2800" b="1" smtClean="0">
                <a:solidFill>
                  <a:srgbClr val="FFFF00"/>
                </a:solidFill>
              </a:rPr>
              <a:t>プロバイダには、自己が管理するサーバ内のワイセツ情報を削除する保障人的地位（作為義務）を認めることができる。</a:t>
            </a:r>
          </a:p>
          <a:p>
            <a:pPr eaLnBrk="1" hangingPunct="1"/>
            <a:endParaRPr lang="en-US" altLang="ja-JP" sz="2800" b="1" smtClean="0">
              <a:solidFill>
                <a:srgbClr val="FFFF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304800"/>
            <a:ext cx="7772400" cy="1143000"/>
          </a:xfrm>
          <a:effectLst>
            <a:outerShdw dist="35921" dir="2700000" algn="ctr" rotWithShape="0">
              <a:srgbClr val="CC0066"/>
            </a:outerShdw>
          </a:effectLst>
        </p:spPr>
        <p:txBody>
          <a:bodyPr/>
          <a:lstStyle/>
          <a:p>
            <a:pPr eaLnBrk="1" hangingPunct="1"/>
            <a:r>
              <a:rPr lang="ja-JP" altLang="en-US" sz="4000" smtClean="0">
                <a:solidFill>
                  <a:srgbClr val="FFFF00"/>
                </a:solidFill>
              </a:rPr>
              <a:t>排他的支配（作為義務）が認められるかどうかが基本となる。</a:t>
            </a:r>
          </a:p>
        </p:txBody>
      </p:sp>
      <p:sp>
        <p:nvSpPr>
          <p:cNvPr id="53251" name="Rectangle 3"/>
          <p:cNvSpPr>
            <a:spLocks noGrp="1" noChangeArrowheads="1"/>
          </p:cNvSpPr>
          <p:nvPr>
            <p:ph idx="1"/>
          </p:nvPr>
        </p:nvSpPr>
        <p:spPr>
          <a:xfrm>
            <a:off x="539750" y="2060575"/>
            <a:ext cx="7772400" cy="4191000"/>
          </a:xfrm>
          <a:effectLst>
            <a:outerShdw dist="35921" dir="2700000" algn="ctr" rotWithShape="0">
              <a:srgbClr val="CC0066"/>
            </a:outerShdw>
          </a:effectLst>
        </p:spPr>
        <p:txBody>
          <a:bodyPr/>
          <a:lstStyle/>
          <a:p>
            <a:pPr eaLnBrk="1" hangingPunct="1"/>
            <a:r>
              <a:rPr lang="ja-JP" altLang="en-US" sz="2800" b="1" smtClean="0">
                <a:solidFill>
                  <a:srgbClr val="FFFF00"/>
                </a:solidFill>
              </a:rPr>
              <a:t>プロバイダに排他的支配を認めることができれば、刑法責任を問うことができる。逆に認めることができなければ、刑法責任を問うことはできない。</a:t>
            </a:r>
          </a:p>
          <a:p>
            <a:pPr eaLnBrk="1" hangingPunct="1"/>
            <a:endParaRPr lang="ja-JP" altLang="en-US" sz="2800" b="1" smtClean="0">
              <a:solidFill>
                <a:srgbClr val="FFFF00"/>
              </a:solidFill>
            </a:endParaRPr>
          </a:p>
          <a:p>
            <a:pPr eaLnBrk="1" hangingPunct="1"/>
            <a:r>
              <a:rPr lang="ja-JP" altLang="en-US" sz="2800" b="1" smtClean="0">
                <a:solidFill>
                  <a:srgbClr val="FFFF00"/>
                </a:solidFill>
              </a:rPr>
              <a:t>自らわいせつ画像を送信することを奨励する行為は、排他的支配を認めるかどうかに関らず刑法責任を問うことができる。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269875"/>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事例</a:t>
            </a:r>
          </a:p>
        </p:txBody>
      </p:sp>
      <p:sp>
        <p:nvSpPr>
          <p:cNvPr id="54275" name="Rectangle 3"/>
          <p:cNvSpPr>
            <a:spLocks noGrp="1" noChangeArrowheads="1"/>
          </p:cNvSpPr>
          <p:nvPr>
            <p:ph idx="1"/>
          </p:nvPr>
        </p:nvSpPr>
        <p:spPr>
          <a:xfrm>
            <a:off x="533400" y="2205038"/>
            <a:ext cx="8077200" cy="4348162"/>
          </a:xfrm>
          <a:effectLst>
            <a:outerShdw dist="35921" dir="2700000" algn="ctr" rotWithShape="0">
              <a:srgbClr val="CC0066"/>
            </a:outerShdw>
          </a:effectLst>
        </p:spPr>
        <p:txBody>
          <a:bodyPr/>
          <a:lstStyle/>
          <a:p>
            <a:pPr marL="0" indent="0" eaLnBrk="1" hangingPunct="1">
              <a:buFontTx/>
              <a:buNone/>
            </a:pPr>
            <a:r>
              <a:rPr lang="ja-JP" altLang="en-US" sz="2800" b="1" smtClean="0">
                <a:solidFill>
                  <a:srgbClr val="FFFF00"/>
                </a:solidFill>
                <a:latin typeface="HG創英角ﾎﾟｯﾌﾟ体" panose="040B0A09000000000000" pitchFamily="49" charset="-128"/>
                <a:ea typeface="HG創英角ﾎﾟｯﾌﾟ体" panose="040B0A09000000000000" pitchFamily="49" charset="-128"/>
              </a:rPr>
              <a:t>パソコンネットの開設運営者が、電子掲示板に「えっちな画像をどんどんアップロードして下さい」と掲載し、わいせつ画像をアップロードした会員に２ヶ月分の会費を免除し、更に画像データを分類して会員がアクセスしやすいようにした。</a:t>
            </a:r>
          </a:p>
          <a:p>
            <a:pPr marL="0" indent="0" eaLnBrk="1" hangingPunct="1">
              <a:buFontTx/>
              <a:buNone/>
            </a:pPr>
            <a:r>
              <a:rPr lang="ja-JP" altLang="en-US" sz="2800" b="1" smtClean="0">
                <a:solidFill>
                  <a:srgbClr val="FFFF00"/>
                </a:solidFill>
                <a:latin typeface="HG創英角ﾎﾟｯﾌﾟ体" panose="040B0A09000000000000" pitchFamily="49" charset="-128"/>
                <a:ea typeface="HG創英角ﾎﾟｯﾌﾟ体" panose="040B0A09000000000000" pitchFamily="49" charset="-128"/>
              </a:rPr>
              <a:t>「被告人は正犯として刑責を負うと判示」</a:t>
            </a:r>
          </a:p>
          <a:p>
            <a:pPr marL="0" indent="0" eaLnBrk="1" hangingPunct="1">
              <a:buFontTx/>
              <a:buNone/>
            </a:pPr>
            <a:r>
              <a:rPr lang="ja-JP" altLang="en-US" sz="2800" b="1" smtClean="0">
                <a:solidFill>
                  <a:srgbClr val="FFFF00"/>
                </a:solidFill>
                <a:latin typeface="HG創英角ﾎﾟｯﾌﾟ体" panose="040B0A09000000000000" pitchFamily="49" charset="-128"/>
                <a:ea typeface="HG創英角ﾎﾟｯﾌﾟ体" panose="040B0A09000000000000" pitchFamily="49" charset="-128"/>
              </a:rPr>
              <a:t>（京都地裁判決平成９年９月２４日）」</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609600"/>
            <a:ext cx="5715000" cy="1143000"/>
          </a:xfrm>
          <a:effectLst>
            <a:outerShdw dist="35921" dir="2700000" algn="ctr" rotWithShape="0">
              <a:srgbClr val="CC0066"/>
            </a:outerShdw>
          </a:effectLst>
        </p:spPr>
        <p:txBody>
          <a:bodyPr/>
          <a:lstStyle/>
          <a:p>
            <a:pPr eaLnBrk="1" hangingPunct="1"/>
            <a:r>
              <a:rPr lang="ja-JP" altLang="en-US" smtClean="0">
                <a:solidFill>
                  <a:srgbClr val="FFFF00"/>
                </a:solidFill>
              </a:rPr>
              <a:t>違法・合法の別</a:t>
            </a:r>
          </a:p>
        </p:txBody>
      </p:sp>
      <p:graphicFrame>
        <p:nvGraphicFramePr>
          <p:cNvPr id="24579" name="Object 5"/>
          <p:cNvGraphicFramePr>
            <a:graphicFrameLocks noChangeAspect="1"/>
          </p:cNvGraphicFramePr>
          <p:nvPr/>
        </p:nvGraphicFramePr>
        <p:xfrm>
          <a:off x="304800" y="2514600"/>
          <a:ext cx="8534400" cy="4067175"/>
        </p:xfrm>
        <a:graphic>
          <a:graphicData uri="http://schemas.openxmlformats.org/presentationml/2006/ole">
            <mc:AlternateContent xmlns:mc="http://schemas.openxmlformats.org/markup-compatibility/2006">
              <mc:Choice xmlns:v="urn:schemas-microsoft-com:vml" Requires="v">
                <p:oleObj spid="_x0000_s24580" name="ｸﾞﾗﾌ" r:id="rId3" imgW="6096075" imgH="4067089" progId="MSGraph.Chart.8">
                  <p:embed followColorScheme="full"/>
                </p:oleObj>
              </mc:Choice>
              <mc:Fallback>
                <p:oleObj name="ｸﾞﾗﾌ" r:id="rId3" imgW="6096075" imgH="4067089" progId="MSGraph.Chart.8">
                  <p:embed followColorScheme="full"/>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514600"/>
                        <a:ext cx="8534400"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effectLst>
            <a:outerShdw dist="35921" dir="2700000" algn="ctr" rotWithShape="0">
              <a:srgbClr val="CC0066"/>
            </a:outerShdw>
          </a:effectLst>
        </p:spPr>
        <p:txBody>
          <a:bodyPr/>
          <a:lstStyle/>
          <a:p>
            <a:pPr eaLnBrk="1" hangingPunct="1"/>
            <a:r>
              <a:rPr lang="ja-JP" altLang="en-US" smtClean="0">
                <a:solidFill>
                  <a:srgbClr val="FFFF00"/>
                </a:solidFill>
              </a:rPr>
              <a:t>被写体年齢層</a:t>
            </a:r>
          </a:p>
        </p:txBody>
      </p:sp>
      <p:graphicFrame>
        <p:nvGraphicFramePr>
          <p:cNvPr id="25603" name="Object 4"/>
          <p:cNvGraphicFramePr>
            <a:graphicFrameLocks noChangeAspect="1"/>
          </p:cNvGraphicFramePr>
          <p:nvPr/>
        </p:nvGraphicFramePr>
        <p:xfrm>
          <a:off x="1219200" y="2790825"/>
          <a:ext cx="6097588" cy="4067175"/>
        </p:xfrm>
        <a:graphic>
          <a:graphicData uri="http://schemas.openxmlformats.org/presentationml/2006/ole">
            <mc:AlternateContent xmlns:mc="http://schemas.openxmlformats.org/markup-compatibility/2006">
              <mc:Choice xmlns:v="urn:schemas-microsoft-com:vml" Requires="v">
                <p:oleObj spid="_x0000_s25604" name="ｸﾞﾗﾌ" r:id="rId3" imgW="6096075" imgH="4067089" progId="MSGraph.Chart.8">
                  <p:embed followColorScheme="full"/>
                </p:oleObj>
              </mc:Choice>
              <mc:Fallback>
                <p:oleObj name="ｸﾞﾗﾌ" r:id="rId3" imgW="6096075" imgH="4067089"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790825"/>
                        <a:ext cx="6097588"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7524750" cy="1143000"/>
          </a:xfrm>
          <a:effectLst>
            <a:outerShdw dist="35921" dir="2700000" algn="ctr" rotWithShape="0">
              <a:srgbClr val="CC0066"/>
            </a:outerShdw>
          </a:effectLst>
        </p:spPr>
        <p:txBody>
          <a:bodyPr/>
          <a:lstStyle/>
          <a:p>
            <a:pPr eaLnBrk="1" hangingPunct="1"/>
            <a:r>
              <a:rPr lang="ja-JP" altLang="en-US" smtClean="0">
                <a:solidFill>
                  <a:srgbClr val="FFFF00"/>
                </a:solidFill>
              </a:rPr>
              <a:t>推定ネット利用ポルノ営業</a:t>
            </a:r>
          </a:p>
        </p:txBody>
      </p:sp>
      <p:sp>
        <p:nvSpPr>
          <p:cNvPr id="26627" name="Rectangle 3"/>
          <p:cNvSpPr>
            <a:spLocks noGrp="1" noChangeArrowheads="1"/>
          </p:cNvSpPr>
          <p:nvPr>
            <p:ph idx="1"/>
          </p:nvPr>
        </p:nvSpPr>
        <p:spPr>
          <a:xfrm>
            <a:off x="107950" y="1773238"/>
            <a:ext cx="8785225" cy="4551362"/>
          </a:xfrm>
          <a:extLst>
            <a:ext uri="{909E8E84-426E-40DD-AFC4-6F175D3DCCD1}">
              <a14:hiddenFill xmlns:a14="http://schemas.microsoft.com/office/drawing/2010/main">
                <a:solidFill>
                  <a:srgbClr val="FF0000"/>
                </a:solidFill>
              </a14:hiddenFill>
            </a:ext>
          </a:extLst>
        </p:spPr>
        <p:txBody>
          <a:bodyPr/>
          <a:lstStyle/>
          <a:p>
            <a:pPr marL="0" indent="0" eaLnBrk="1" hangingPunct="1">
              <a:buFontTx/>
              <a:buNone/>
            </a:pPr>
            <a:r>
              <a:rPr lang="ja-JP" altLang="en-US" sz="3200" b="1" smtClean="0">
                <a:solidFill>
                  <a:srgbClr val="FFE445"/>
                </a:solidFill>
              </a:rPr>
              <a:t>インターネット人口及びホームページ開設割合から推定すると、以上の数値に対して約５倍が国内ネット利用ポルノ数である。</a:t>
            </a:r>
          </a:p>
          <a:p>
            <a:pPr marL="0" indent="0" eaLnBrk="1" hangingPunct="1">
              <a:buFontTx/>
              <a:buNone/>
            </a:pPr>
            <a:endParaRPr lang="ja-JP" altLang="en-US" sz="3200" b="1" smtClean="0">
              <a:solidFill>
                <a:srgbClr val="FFE445"/>
              </a:solidFill>
            </a:endParaRPr>
          </a:p>
          <a:p>
            <a:pPr marL="0" indent="0" eaLnBrk="1" hangingPunct="1">
              <a:buFontTx/>
              <a:buNone/>
            </a:pPr>
            <a:r>
              <a:rPr lang="ja-JP" altLang="en-US" sz="3200" b="1" smtClean="0">
                <a:solidFill>
                  <a:srgbClr val="FFE445"/>
                </a:solidFill>
              </a:rPr>
              <a:t>（例） ネット利用ポルノ営業数＝５３４＊５＝２６７５≒約３０００</a:t>
            </a:r>
          </a:p>
          <a:p>
            <a:pPr marL="0" indent="0" eaLnBrk="1" hangingPunct="1">
              <a:buFontTx/>
              <a:buNone/>
            </a:pPr>
            <a:endParaRPr lang="en-US" altLang="ja-JP" sz="3200" b="1" smtClean="0">
              <a:solidFill>
                <a:srgbClr val="FFE445"/>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3400" y="304800"/>
            <a:ext cx="7772400" cy="1143000"/>
          </a:xfrm>
          <a:effectLst>
            <a:outerShdw dist="35921" dir="2700000" algn="ctr" rotWithShape="0">
              <a:srgbClr val="CC0066"/>
            </a:outerShdw>
          </a:effectLst>
        </p:spPr>
        <p:txBody>
          <a:bodyPr/>
          <a:lstStyle/>
          <a:p>
            <a:pPr eaLnBrk="1" hangingPunct="1"/>
            <a:r>
              <a:rPr lang="ja-JP" altLang="en-US" sz="4000" b="1" smtClean="0">
                <a:solidFill>
                  <a:srgbClr val="FFE445"/>
                </a:solidFill>
              </a:rPr>
              <a:t>旧来の手法による</a:t>
            </a:r>
            <a:br>
              <a:rPr lang="ja-JP" altLang="en-US" sz="4000" b="1" smtClean="0">
                <a:solidFill>
                  <a:srgbClr val="FFE445"/>
                </a:solidFill>
              </a:rPr>
            </a:br>
            <a:r>
              <a:rPr lang="ja-JP" altLang="en-US" sz="4000" b="1" smtClean="0">
                <a:solidFill>
                  <a:srgbClr val="FFE445"/>
                </a:solidFill>
              </a:rPr>
              <a:t>ポルノ営業は減少傾向に</a:t>
            </a:r>
          </a:p>
        </p:txBody>
      </p:sp>
      <p:graphicFrame>
        <p:nvGraphicFramePr>
          <p:cNvPr id="27651" name="Object 4"/>
          <p:cNvGraphicFramePr>
            <a:graphicFrameLocks noChangeAspect="1"/>
          </p:cNvGraphicFramePr>
          <p:nvPr/>
        </p:nvGraphicFramePr>
        <p:xfrm>
          <a:off x="381000" y="2786063"/>
          <a:ext cx="8286750" cy="4071937"/>
        </p:xfrm>
        <a:graphic>
          <a:graphicData uri="http://schemas.openxmlformats.org/presentationml/2006/ole">
            <mc:AlternateContent xmlns:mc="http://schemas.openxmlformats.org/markup-compatibility/2006">
              <mc:Choice xmlns:v="urn:schemas-microsoft-com:vml" Requires="v">
                <p:oleObj spid="_x0000_s27652" name="ｸﾞﾗﾌ" r:id="rId3" imgW="8286645" imgH="4076807" progId="MSGraph.Chart.8">
                  <p:embed followColorScheme="full"/>
                </p:oleObj>
              </mc:Choice>
              <mc:Fallback>
                <p:oleObj name="ｸﾞﾗﾌ" r:id="rId3" imgW="8286645" imgH="4076807"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786063"/>
                        <a:ext cx="8286750" cy="407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3810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ネット利用ポルノの傾向</a:t>
            </a:r>
          </a:p>
        </p:txBody>
      </p:sp>
      <p:sp>
        <p:nvSpPr>
          <p:cNvPr id="28675" name="Rectangle 3"/>
          <p:cNvSpPr>
            <a:spLocks noGrp="1" noChangeArrowheads="1"/>
          </p:cNvSpPr>
          <p:nvPr>
            <p:ph idx="1"/>
          </p:nvPr>
        </p:nvSpPr>
        <p:spPr>
          <a:xfrm>
            <a:off x="685800" y="1981200"/>
            <a:ext cx="7772400" cy="4495800"/>
          </a:xfrm>
          <a:solidFill>
            <a:schemeClr val="accent2">
              <a:alpha val="50195"/>
            </a:schemeClr>
          </a:solidFill>
          <a:ln>
            <a:solidFill>
              <a:srgbClr val="FFFF00"/>
            </a:solidFill>
            <a:miter lim="800000"/>
            <a:headEnd/>
            <a:tailEnd/>
          </a:ln>
        </p:spPr>
        <p:txBody>
          <a:bodyPr/>
          <a:lstStyle/>
          <a:p>
            <a:pPr eaLnBrk="1" hangingPunct="1"/>
            <a:r>
              <a:rPr lang="ja-JP" altLang="en-US" sz="3200" b="1" smtClean="0">
                <a:solidFill>
                  <a:srgbClr val="FFFF00"/>
                </a:solidFill>
              </a:rPr>
              <a:t>急激な増加傾向にある。</a:t>
            </a:r>
          </a:p>
          <a:p>
            <a:pPr eaLnBrk="1" hangingPunct="1"/>
            <a:r>
              <a:rPr lang="ja-JP" altLang="en-US" sz="3200" b="1" smtClean="0">
                <a:solidFill>
                  <a:srgbClr val="FFFF00"/>
                </a:solidFill>
              </a:rPr>
              <a:t>海外サーバ利用は検挙されないとの憶測が業者にある。逆に言えば、発信画像が違法であるとの認識があると思われる。</a:t>
            </a:r>
          </a:p>
          <a:p>
            <a:pPr eaLnBrk="1" hangingPunct="1"/>
            <a:r>
              <a:rPr lang="ja-JP" altLang="en-US" sz="3200" b="1" smtClean="0">
                <a:solidFill>
                  <a:srgbClr val="FFFF00"/>
                </a:solidFill>
              </a:rPr>
              <a:t>チャイルドポルノが異常に多い（４割）。このため日本批判が多くなっている。</a:t>
            </a:r>
          </a:p>
          <a:p>
            <a:pPr eaLnBrk="1" hangingPunct="1"/>
            <a:endParaRPr lang="en-US" altLang="ja-JP" sz="3200" b="1" smtClean="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81000"/>
            <a:ext cx="7772400" cy="1143000"/>
          </a:xfrm>
          <a:effectLst>
            <a:outerShdw dist="35921" dir="2700000" algn="ctr" rotWithShape="0">
              <a:srgbClr val="CC0066"/>
            </a:outerShdw>
          </a:effectLst>
        </p:spPr>
        <p:txBody>
          <a:bodyPr/>
          <a:lstStyle/>
          <a:p>
            <a:pPr eaLnBrk="1" hangingPunct="1"/>
            <a:r>
              <a:rPr lang="ja-JP" altLang="en-US" smtClean="0">
                <a:solidFill>
                  <a:srgbClr val="FFFF00"/>
                </a:solidFill>
              </a:rPr>
              <a:t>検挙件数等</a:t>
            </a:r>
          </a:p>
        </p:txBody>
      </p:sp>
      <p:graphicFrame>
        <p:nvGraphicFramePr>
          <p:cNvPr id="29699" name="Object 4"/>
          <p:cNvGraphicFramePr>
            <a:graphicFrameLocks noChangeAspect="1"/>
          </p:cNvGraphicFramePr>
          <p:nvPr/>
        </p:nvGraphicFramePr>
        <p:xfrm>
          <a:off x="642938" y="2405063"/>
          <a:ext cx="3881437" cy="4071937"/>
        </p:xfrm>
        <a:graphic>
          <a:graphicData uri="http://schemas.openxmlformats.org/presentationml/2006/ole">
            <mc:AlternateContent xmlns:mc="http://schemas.openxmlformats.org/markup-compatibility/2006">
              <mc:Choice xmlns:v="urn:schemas-microsoft-com:vml" Requires="v">
                <p:oleObj spid="_x0000_s29701" name="ｸﾞﾗﾌ" r:id="rId3" imgW="3876621" imgH="4076807" progId="MSGraph.Chart.8">
                  <p:embed followColorScheme="full"/>
                </p:oleObj>
              </mc:Choice>
              <mc:Fallback>
                <p:oleObj name="ｸﾞﾗﾌ" r:id="rId3" imgW="3876621" imgH="4076807"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8" y="2405063"/>
                        <a:ext cx="3881437" cy="407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00" name="Object 5"/>
          <p:cNvGraphicFramePr>
            <a:graphicFrameLocks noChangeAspect="1"/>
          </p:cNvGraphicFramePr>
          <p:nvPr/>
        </p:nvGraphicFramePr>
        <p:xfrm>
          <a:off x="4724400" y="2362200"/>
          <a:ext cx="4002088" cy="4078288"/>
        </p:xfrm>
        <a:graphic>
          <a:graphicData uri="http://schemas.openxmlformats.org/presentationml/2006/ole">
            <mc:AlternateContent xmlns:mc="http://schemas.openxmlformats.org/markup-compatibility/2006">
              <mc:Choice xmlns:v="urn:schemas-microsoft-com:vml" Requires="v">
                <p:oleObj spid="_x0000_s29702" name="ｸﾞﾗﾌ" r:id="rId5" imgW="4000524" imgH="4076807" progId="MSGraph.Chart.8">
                  <p:embed followColorScheme="full"/>
                </p:oleObj>
              </mc:Choice>
              <mc:Fallback>
                <p:oleObj name="ｸﾞﾗﾌ" r:id="rId5" imgW="4000524" imgH="4076807" progId="MSGraph.Chart.8">
                  <p:embed followColorScheme="full"/>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2362200"/>
                        <a:ext cx="4002088" cy="4078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484</TotalTime>
  <Words>1817</Words>
  <Application>Microsoft Office PowerPoint</Application>
  <PresentationFormat>画面に合わせる (4:3)</PresentationFormat>
  <Paragraphs>103</Paragraphs>
  <Slides>33</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43" baseType="lpstr">
      <vt:lpstr>Times New Roman</vt:lpstr>
      <vt:lpstr>ＭＳ Ｐゴシック</vt:lpstr>
      <vt:lpstr>Arial</vt:lpstr>
      <vt:lpstr>Century Gothic</vt:lpstr>
      <vt:lpstr>メイリオ</vt:lpstr>
      <vt:lpstr>Wingdings 3</vt:lpstr>
      <vt:lpstr>ＭＳ Ｐ明朝</vt:lpstr>
      <vt:lpstr>HG創英角ﾎﾟｯﾌﾟ体</vt:lpstr>
      <vt:lpstr>イオン</vt:lpstr>
      <vt:lpstr>Microsoft Graph 97 ｸﾞﾗﾌ</vt:lpstr>
      <vt:lpstr>4.4 インターネットでの       ポルノ問題</vt:lpstr>
      <vt:lpstr>有料ポルノサイトの数＝全６３２サイト 平成９年１１月警察庁調査</vt:lpstr>
      <vt:lpstr>決済手段</vt:lpstr>
      <vt:lpstr>違法・合法の別</vt:lpstr>
      <vt:lpstr>被写体年齢層</vt:lpstr>
      <vt:lpstr>推定ネット利用ポルノ営業</vt:lpstr>
      <vt:lpstr>旧来の手法による ポルノ営業は減少傾向に</vt:lpstr>
      <vt:lpstr>ネット利用ポルノの傾向</vt:lpstr>
      <vt:lpstr>検挙件数等</vt:lpstr>
      <vt:lpstr>違法行為の形態</vt:lpstr>
      <vt:lpstr>直接わいせつ画像を送信</vt:lpstr>
      <vt:lpstr>事例</vt:lpstr>
      <vt:lpstr>ネットワーク上でわいせつ物等 販売を広告宣伝</vt:lpstr>
      <vt:lpstr>事例</vt:lpstr>
      <vt:lpstr>検挙の特徴（１）</vt:lpstr>
      <vt:lpstr>検挙の特徴（２）</vt:lpstr>
      <vt:lpstr>刑法１７５条のわいせつ物 「わいせつな文書、図画その他の物」</vt:lpstr>
      <vt:lpstr>マスク処理した画像の問題</vt:lpstr>
      <vt:lpstr>事例</vt:lpstr>
      <vt:lpstr>海外のサーバを利用した場合の問題（１）</vt:lpstr>
      <vt:lpstr>事例</vt:lpstr>
      <vt:lpstr>海外のサーバを利用した場合の問題（２）</vt:lpstr>
      <vt:lpstr>事例</vt:lpstr>
      <vt:lpstr>色々な意見</vt:lpstr>
      <vt:lpstr>アダルトリンク集の問題</vt:lpstr>
      <vt:lpstr>刑法上の責任を認めることに 批判的な意見</vt:lpstr>
      <vt:lpstr>刑法上の責任を認めることに 積極的な意見</vt:lpstr>
      <vt:lpstr>事例</vt:lpstr>
      <vt:lpstr>プロバイダの刑事責任</vt:lpstr>
      <vt:lpstr>刑事責任なしとする説</vt:lpstr>
      <vt:lpstr>刑事責任ありとする説</vt:lpstr>
      <vt:lpstr>排他的支配（作為義務）が認められるかどうかが基本となる。</vt:lpstr>
      <vt:lpstr>事例</vt:lpstr>
    </vt:vector>
  </TitlesOfParts>
  <Company>（財）林業土木コンサルタンツ</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2.8 ポルノ問題</dc:title>
  <dc:creator>白  井      豊</dc:creator>
  <cp:lastModifiedBy>白井 豊</cp:lastModifiedBy>
  <cp:revision>9</cp:revision>
  <cp:lastPrinted>1998-10-30T07:46:31Z</cp:lastPrinted>
  <dcterms:created xsi:type="dcterms:W3CDTF">1998-10-30T00:43:43Z</dcterms:created>
  <dcterms:modified xsi:type="dcterms:W3CDTF">2018-04-20T06:44:12Z</dcterms:modified>
</cp:coreProperties>
</file>